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7"/>
  </p:notesMasterIdLst>
  <p:handoutMasterIdLst>
    <p:handoutMasterId r:id="rId28"/>
  </p:handoutMasterIdLst>
  <p:sldIdLst>
    <p:sldId id="299" r:id="rId2"/>
    <p:sldId id="325" r:id="rId3"/>
    <p:sldId id="300" r:id="rId4"/>
    <p:sldId id="393" r:id="rId5"/>
    <p:sldId id="378" r:id="rId6"/>
    <p:sldId id="381" r:id="rId7"/>
    <p:sldId id="394" r:id="rId8"/>
    <p:sldId id="382" r:id="rId9"/>
    <p:sldId id="395" r:id="rId10"/>
    <p:sldId id="383" r:id="rId11"/>
    <p:sldId id="384" r:id="rId12"/>
    <p:sldId id="385" r:id="rId13"/>
    <p:sldId id="396" r:id="rId14"/>
    <p:sldId id="397" r:id="rId15"/>
    <p:sldId id="386" r:id="rId16"/>
    <p:sldId id="399" r:id="rId17"/>
    <p:sldId id="387" r:id="rId18"/>
    <p:sldId id="388" r:id="rId19"/>
    <p:sldId id="400" r:id="rId20"/>
    <p:sldId id="401" r:id="rId21"/>
    <p:sldId id="390" r:id="rId22"/>
    <p:sldId id="321" r:id="rId23"/>
    <p:sldId id="389" r:id="rId24"/>
    <p:sldId id="391" r:id="rId25"/>
    <p:sldId id="392" r:id="rId2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8759" autoAdjust="0"/>
    <p:restoredTop sz="94575" autoAdjust="0"/>
  </p:normalViewPr>
  <p:slideViewPr>
    <p:cSldViewPr>
      <p:cViewPr varScale="1">
        <p:scale>
          <a:sx n="117" d="100"/>
          <a:sy n="117" d="100"/>
        </p:scale>
        <p:origin x="23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F0CBBDDC-B34D-4F1F-96EA-AEF6D4409DD9}" type="slidenum">
              <a:rPr lang="en-US"/>
              <a:pPr>
                <a:defRPr/>
              </a:pPr>
              <a:t>‹#›</a:t>
            </a:fld>
            <a:endParaRPr lang="en-US" dirty="0"/>
          </a:p>
        </p:txBody>
      </p:sp>
    </p:spTree>
    <p:extLst>
      <p:ext uri="{BB962C8B-B14F-4D97-AF65-F5344CB8AC3E}">
        <p14:creationId xmlns:p14="http://schemas.microsoft.com/office/powerpoint/2010/main" val="4167223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1FA38D6B-B190-4925-BF70-BB64D43E2954}" type="slidenum">
              <a:rPr lang="en-US"/>
              <a:pPr>
                <a:defRPr/>
              </a:pPr>
              <a:t>‹#›</a:t>
            </a:fld>
            <a:endParaRPr lang="en-US" dirty="0"/>
          </a:p>
        </p:txBody>
      </p:sp>
    </p:spTree>
    <p:extLst>
      <p:ext uri="{BB962C8B-B14F-4D97-AF65-F5344CB8AC3E}">
        <p14:creationId xmlns:p14="http://schemas.microsoft.com/office/powerpoint/2010/main" val="3527350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A8F1AA1A-F531-41D7-94D4-8C074C8F67F6}"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480628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smtClean="0"/>
          </a:p>
        </p:txBody>
      </p:sp>
      <p:sp>
        <p:nvSpPr>
          <p:cNvPr id="19459" name="Slide Number Placeholder 3"/>
          <p:cNvSpPr>
            <a:spLocks noGrp="1"/>
          </p:cNvSpPr>
          <p:nvPr>
            <p:ph type="sldNum" sz="quarter" idx="5"/>
          </p:nvPr>
        </p:nvSpPr>
        <p:spPr>
          <a:noFill/>
        </p:spPr>
        <p:txBody>
          <a:bodyPr/>
          <a:lstStyle/>
          <a:p>
            <a:fld id="{4BF45988-A03A-4F9A-B072-9D0FE02308F4}"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Tree>
    <p:extLst>
      <p:ext uri="{BB962C8B-B14F-4D97-AF65-F5344CB8AC3E}">
        <p14:creationId xmlns:p14="http://schemas.microsoft.com/office/powerpoint/2010/main" val="553621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a:ln/>
        </p:spPr>
      </p:sp>
      <p:sp>
        <p:nvSpPr>
          <p:cNvPr id="43010" name="Notes Placeholder 2"/>
          <p:cNvSpPr>
            <a:spLocks noGrp="1"/>
          </p:cNvSpPr>
          <p:nvPr>
            <p:ph type="body" idx="1"/>
          </p:nvPr>
        </p:nvSpPr>
        <p:spPr>
          <a:noFill/>
          <a:ln/>
        </p:spPr>
        <p:txBody>
          <a:bodyPr/>
          <a:lstStyle/>
          <a:p>
            <a:endParaRPr lang="en-US"/>
          </a:p>
        </p:txBody>
      </p:sp>
      <p:sp>
        <p:nvSpPr>
          <p:cNvPr id="43011" name="Slide Number Placeholder 3"/>
          <p:cNvSpPr>
            <a:spLocks noGrp="1"/>
          </p:cNvSpPr>
          <p:nvPr>
            <p:ph type="sldNum" sz="quarter" idx="5"/>
          </p:nvPr>
        </p:nvSpPr>
        <p:spPr>
          <a:noFill/>
        </p:spPr>
        <p:txBody>
          <a:bodyPr/>
          <a:lstStyle/>
          <a:p>
            <a:fld id="{43E8A5A6-4901-4568-92A1-EABCDFEB7096}" type="slidenum">
              <a:rPr lang="en-US" smtClean="0">
                <a:ea typeface="ＭＳ Ｐゴシック" charset="-128"/>
                <a:cs typeface="ＭＳ Ｐゴシック" charset="-128"/>
              </a:rPr>
              <a:pPr/>
              <a:t>24</a:t>
            </a:fld>
            <a:endParaRPr lang="en-US" smtClean="0">
              <a:ea typeface="ＭＳ Ｐゴシック" charset="-128"/>
              <a:cs typeface="ＭＳ Ｐゴシック" charset="-128"/>
            </a:endParaRPr>
          </a:p>
        </p:txBody>
      </p:sp>
    </p:spTree>
    <p:extLst>
      <p:ext uri="{BB962C8B-B14F-4D97-AF65-F5344CB8AC3E}">
        <p14:creationId xmlns:p14="http://schemas.microsoft.com/office/powerpoint/2010/main" val="3103961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a:ln/>
        </p:spPr>
      </p:sp>
      <p:sp>
        <p:nvSpPr>
          <p:cNvPr id="45058" name="Notes Placeholder 2"/>
          <p:cNvSpPr>
            <a:spLocks noGrp="1"/>
          </p:cNvSpPr>
          <p:nvPr>
            <p:ph type="body" idx="1"/>
          </p:nvPr>
        </p:nvSpPr>
        <p:spPr>
          <a:noFill/>
          <a:ln/>
        </p:spPr>
        <p:txBody>
          <a:bodyPr/>
          <a:lstStyle/>
          <a:p>
            <a:endParaRPr lang="en-US"/>
          </a:p>
        </p:txBody>
      </p:sp>
      <p:sp>
        <p:nvSpPr>
          <p:cNvPr id="45059" name="Slide Number Placeholder 3"/>
          <p:cNvSpPr>
            <a:spLocks noGrp="1"/>
          </p:cNvSpPr>
          <p:nvPr>
            <p:ph type="sldNum" sz="quarter" idx="5"/>
          </p:nvPr>
        </p:nvSpPr>
        <p:spPr>
          <a:noFill/>
        </p:spPr>
        <p:txBody>
          <a:bodyPr/>
          <a:lstStyle/>
          <a:p>
            <a:fld id="{6C939D96-2A5C-461E-A6D8-62579126F0F1}" type="slidenum">
              <a:rPr lang="en-US" smtClean="0">
                <a:ea typeface="ＭＳ Ｐゴシック" charset="-128"/>
                <a:cs typeface="ＭＳ Ｐゴシック" charset="-128"/>
              </a:rPr>
              <a:pPr/>
              <a:t>25</a:t>
            </a:fld>
            <a:endParaRPr lang="en-US" smtClean="0">
              <a:ea typeface="ＭＳ Ｐゴシック" charset="-128"/>
              <a:cs typeface="ＭＳ Ｐゴシック" charset="-128"/>
            </a:endParaRPr>
          </a:p>
        </p:txBody>
      </p:sp>
    </p:spTree>
    <p:extLst>
      <p:ext uri="{BB962C8B-B14F-4D97-AF65-F5344CB8AC3E}">
        <p14:creationId xmlns:p14="http://schemas.microsoft.com/office/powerpoint/2010/main" val="1596615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B1D433F5-E298-4A2C-974D-F25914C3C02E}"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BE26ED95-AAA5-4F48-99E2-CE8361F765E5}"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29FDE99E-B665-4D3A-99DC-63491EA5BF68}"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F302A005-F6CC-4A44-9C24-3C3A03D67069}"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09FEF843-8560-4BA0-9B93-8CBF2B839DE3}"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9E787D7C-590E-4324-BFE6-292E9E5CD327}"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25FAB055-0091-4FE1-BDA0-6CE5938453B3}"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928AB937-0547-45FD-9CEA-0D824A694FCE}"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0AD40666-1DEA-4768-B686-11B38CCEAB77}"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0766CF1C-C307-4E84-B8D0-16A2243EBAD9}"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6A0E8495-CAC4-47E5-8C77-FFCB62253B08}"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336F1210-5978-4F67-BEC8-2365AF8D0BCB}"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
            </a:r>
            <a:br>
              <a:rPr lang="en-US" sz="2000" b="1" dirty="0">
                <a:ea typeface="+mn-ea"/>
                <a:cs typeface="+mn-cs"/>
              </a:rPr>
            </a:br>
            <a:r>
              <a:rPr lang="en-US" sz="2000" b="1" dirty="0">
                <a:ea typeface="+mn-ea"/>
                <a:cs typeface="+mn-cs"/>
              </a:rPr>
              <a:t>Lesson 27</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3BD10DD6-A40D-47FD-8650-EF804BF1626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timing>
    <p:tnLst>
      <p:par>
        <p:cTn id="1" dur="indefinite" restart="never" nodeType="tmRoot"/>
      </p:par>
    </p:tnLst>
  </p:timing>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0FCD6EFE-5CC6-485A-805A-DC94B295A8E0}"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pPr eaLnBrk="1" hangingPunct="1"/>
            <a:r>
              <a:rPr lang="en-US" sz="3200" dirty="0" smtClean="0"/>
              <a:t>Lesson 27</a:t>
            </a:r>
            <a:br>
              <a:rPr lang="en-US" sz="3200" dirty="0" smtClean="0"/>
            </a:br>
            <a:r>
              <a:rPr lang="en-US" sz="3200" dirty="0" smtClean="0"/>
              <a:t>Communications and</a:t>
            </a:r>
            <a:br>
              <a:rPr lang="en-US" sz="3200" dirty="0" smtClean="0"/>
            </a:br>
            <a:r>
              <a:rPr lang="en-US" sz="3200" dirty="0" smtClean="0"/>
              <a:t>Collaboration</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endParaRPr lang="en-US" dirty="0" smtClean="0"/>
          </a:p>
          <a:p>
            <a:pPr eaLnBrk="1" hangingPunct="1"/>
            <a:r>
              <a:rPr lang="en-US" b="1" smtClean="0"/>
              <a:t>Computer Literacy BASICS: A Comprehensive Guide to IC</a:t>
            </a:r>
            <a:r>
              <a:rPr lang="en-US" b="1" baseline="30000" smtClean="0"/>
              <a:t>3</a:t>
            </a:r>
            <a:r>
              <a:rPr lang="en-US" b="1" smtClean="0"/>
              <a:t>, 4</a:t>
            </a:r>
            <a:r>
              <a:rPr lang="en-US" b="1" baseline="30000" smtClean="0"/>
              <a:t>th</a:t>
            </a:r>
            <a:r>
              <a:rPr lang="en-US" b="1" smtClean="0"/>
              <a:t> Edition</a:t>
            </a:r>
            <a:endParaRPr lang="en-US" dirty="0" smtClean="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3"/>
          <p:cNvSpPr>
            <a:spLocks noGrp="1" noChangeArrowheads="1"/>
          </p:cNvSpPr>
          <p:nvPr>
            <p:ph type="sldNum" sz="quarter" idx="10"/>
          </p:nvPr>
        </p:nvSpPr>
        <p:spPr>
          <a:noFill/>
        </p:spPr>
        <p:txBody>
          <a:bodyPr/>
          <a:lstStyle/>
          <a:p>
            <a:fld id="{8A040330-9F57-4DAA-A978-C7776D0E8C60}" type="slidenum">
              <a:rPr lang="en-US" smtClean="0">
                <a:ea typeface="ＭＳ Ｐゴシック" charset="-128"/>
                <a:cs typeface="ＭＳ Ｐゴシック" charset="-128"/>
              </a:rPr>
              <a:pPr/>
              <a:t>10</a:t>
            </a:fld>
            <a:endParaRPr lang="en-US" smtClean="0">
              <a:ea typeface="ＭＳ Ｐゴシック" charset="-128"/>
              <a:cs typeface="ＭＳ Ｐゴシック" charset="-128"/>
            </a:endParaRPr>
          </a:p>
        </p:txBody>
      </p:sp>
      <p:sp>
        <p:nvSpPr>
          <p:cNvPr id="2765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BE9B264-275F-49E2-A082-699443129922}" type="slidenum">
              <a:rPr lang="en-US" sz="2600" b="1">
                <a:solidFill>
                  <a:schemeClr val="bg1"/>
                </a:solidFill>
              </a:rPr>
              <a:pPr/>
              <a:t>10</a:t>
            </a:fld>
            <a:endParaRPr lang="en-US" sz="2600" b="1">
              <a:solidFill>
                <a:schemeClr val="bg1"/>
              </a:solidFill>
            </a:endParaRPr>
          </a:p>
        </p:txBody>
      </p:sp>
      <p:sp>
        <p:nvSpPr>
          <p:cNvPr id="2765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883872F-ABBC-4AE7-8E27-1EEDAC3B16F1}" type="slidenum">
              <a:rPr lang="en-US" sz="2600" b="1">
                <a:solidFill>
                  <a:schemeClr val="bg1"/>
                </a:solidFill>
              </a:rPr>
              <a:pPr/>
              <a:t>10</a:t>
            </a:fld>
            <a:endParaRPr lang="en-US" sz="2600" b="1">
              <a:solidFill>
                <a:schemeClr val="bg1"/>
              </a:solidFill>
            </a:endParaRPr>
          </a:p>
        </p:txBody>
      </p:sp>
      <p:sp>
        <p:nvSpPr>
          <p:cNvPr id="27652" name="AutoShape 2"/>
          <p:cNvSpPr>
            <a:spLocks noGrp="1" noChangeArrowheads="1"/>
          </p:cNvSpPr>
          <p:nvPr>
            <p:ph type="title"/>
          </p:nvPr>
        </p:nvSpPr>
        <p:spPr>
          <a:xfrm>
            <a:off x="762000" y="762000"/>
            <a:ext cx="8153400" cy="1143000"/>
          </a:xfrm>
        </p:spPr>
        <p:txBody>
          <a:bodyPr/>
          <a:lstStyle/>
          <a:p>
            <a:pPr eaLnBrk="1" hangingPunct="1"/>
            <a:r>
              <a:rPr lang="en-US" smtClean="0"/>
              <a:t>Solving Electronic Communication Problems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b="1" dirty="0" smtClean="0">
                <a:ea typeface="+mn-ea"/>
                <a:cs typeface="+mn-cs"/>
              </a:rPr>
              <a:t>Delivery </a:t>
            </a:r>
            <a:r>
              <a:rPr lang="en-US" b="1" dirty="0">
                <a:ea typeface="+mn-ea"/>
                <a:cs typeface="+mn-cs"/>
              </a:rPr>
              <a:t>Failure:</a:t>
            </a:r>
          </a:p>
          <a:p>
            <a:pPr eaLnBrk="1" hangingPunct="1">
              <a:buFont typeface="Wingdings" pitchFamily="2" charset="2"/>
              <a:buChar char="l"/>
              <a:defRPr/>
            </a:pPr>
            <a:r>
              <a:rPr lang="en-US" dirty="0" smtClean="0">
                <a:ea typeface="+mn-ea"/>
                <a:cs typeface="+mn-cs"/>
              </a:rPr>
              <a:t>E-mail delivery failure refers to a returned or “bounced” e-mail.</a:t>
            </a:r>
          </a:p>
          <a:p>
            <a:pPr>
              <a:buFont typeface="Wingdings" pitchFamily="2" charset="2"/>
              <a:buChar char="l"/>
              <a:defRPr/>
            </a:pPr>
            <a:r>
              <a:rPr lang="en-US" b="1" dirty="0" smtClean="0">
                <a:ea typeface="+mn-ea"/>
                <a:cs typeface="+mn-cs"/>
              </a:rPr>
              <a:t>Garbled </a:t>
            </a:r>
            <a:r>
              <a:rPr lang="en-US" b="1" dirty="0">
                <a:ea typeface="+mn-ea"/>
                <a:cs typeface="+mn-cs"/>
              </a:rPr>
              <a:t>Messages/No Guaranteed </a:t>
            </a:r>
            <a:r>
              <a:rPr lang="en-US" b="1" dirty="0" smtClean="0">
                <a:ea typeface="+mn-ea"/>
                <a:cs typeface="+mn-cs"/>
              </a:rPr>
              <a:t>Delivery:</a:t>
            </a:r>
            <a:endParaRPr lang="en-US" b="1" dirty="0">
              <a:ea typeface="+mn-ea"/>
              <a:cs typeface="+mn-cs"/>
            </a:endParaRPr>
          </a:p>
          <a:p>
            <a:pPr>
              <a:buFont typeface="Wingdings" pitchFamily="2" charset="2"/>
              <a:buChar char="l"/>
              <a:defRPr/>
            </a:pPr>
            <a:r>
              <a:rPr lang="en-US" dirty="0" smtClean="0">
                <a:ea typeface="+mn-ea"/>
                <a:cs typeface="+mn-cs"/>
              </a:rPr>
              <a:t>Occasionally</a:t>
            </a:r>
            <a:r>
              <a:rPr lang="en-US" dirty="0">
                <a:ea typeface="+mn-ea"/>
                <a:cs typeface="+mn-cs"/>
              </a:rPr>
              <a:t>, e-mail and other transmissions over the Internet are lost or </a:t>
            </a:r>
            <a:r>
              <a:rPr lang="en-US" dirty="0" smtClean="0">
                <a:ea typeface="+mn-ea"/>
                <a:cs typeface="+mn-cs"/>
              </a:rPr>
              <a:t>spliced together</a:t>
            </a:r>
            <a:r>
              <a:rPr lang="en-US" dirty="0">
                <a:ea typeface="+mn-ea"/>
                <a:cs typeface="+mn-cs"/>
              </a:rPr>
              <a:t>.</a:t>
            </a: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3"/>
          <p:cNvSpPr>
            <a:spLocks noGrp="1" noChangeArrowheads="1"/>
          </p:cNvSpPr>
          <p:nvPr>
            <p:ph type="sldNum" sz="quarter" idx="10"/>
          </p:nvPr>
        </p:nvSpPr>
        <p:spPr>
          <a:noFill/>
        </p:spPr>
        <p:txBody>
          <a:bodyPr/>
          <a:lstStyle/>
          <a:p>
            <a:fld id="{B96A6703-E9A8-47FA-ADBC-D58E73440A31}"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
        <p:nvSpPr>
          <p:cNvPr id="2867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C160B83-40E1-4AC3-BED3-97343C77BB6C}" type="slidenum">
              <a:rPr lang="en-US" sz="2600" b="1">
                <a:solidFill>
                  <a:schemeClr val="bg1"/>
                </a:solidFill>
              </a:rPr>
              <a:pPr/>
              <a:t>11</a:t>
            </a:fld>
            <a:endParaRPr lang="en-US" sz="2600" b="1">
              <a:solidFill>
                <a:schemeClr val="bg1"/>
              </a:solidFill>
            </a:endParaRPr>
          </a:p>
        </p:txBody>
      </p:sp>
      <p:sp>
        <p:nvSpPr>
          <p:cNvPr id="2867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E77E348-0604-4F31-8E01-15460963CE3A}" type="slidenum">
              <a:rPr lang="en-US" sz="2600" b="1">
                <a:solidFill>
                  <a:schemeClr val="bg1"/>
                </a:solidFill>
              </a:rPr>
              <a:pPr/>
              <a:t>11</a:t>
            </a:fld>
            <a:endParaRPr lang="en-US" sz="2600" b="1">
              <a:solidFill>
                <a:schemeClr val="bg1"/>
              </a:solidFill>
            </a:endParaRPr>
          </a:p>
        </p:txBody>
      </p:sp>
      <p:sp>
        <p:nvSpPr>
          <p:cNvPr id="28676" name="AutoShape 2"/>
          <p:cNvSpPr>
            <a:spLocks noGrp="1" noChangeArrowheads="1"/>
          </p:cNvSpPr>
          <p:nvPr>
            <p:ph type="title"/>
          </p:nvPr>
        </p:nvSpPr>
        <p:spPr>
          <a:xfrm>
            <a:off x="762000" y="762000"/>
            <a:ext cx="8153400" cy="1143000"/>
          </a:xfrm>
        </p:spPr>
        <p:txBody>
          <a:bodyPr/>
          <a:lstStyle/>
          <a:p>
            <a:pPr eaLnBrk="1" hangingPunct="1"/>
            <a:r>
              <a:rPr lang="en-US"/>
              <a:t>Solving Electronic Communication Problems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sz="2400" b="1" dirty="0" smtClean="0">
                <a:ea typeface="+mn-ea"/>
                <a:cs typeface="+mn-cs"/>
              </a:rPr>
              <a:t>Lost </a:t>
            </a:r>
            <a:r>
              <a:rPr lang="en-US" sz="2400" b="1" dirty="0">
                <a:ea typeface="+mn-ea"/>
                <a:cs typeface="+mn-cs"/>
              </a:rPr>
              <a:t>Formatting:</a:t>
            </a:r>
          </a:p>
          <a:p>
            <a:pPr eaLnBrk="1" hangingPunct="1">
              <a:buFont typeface="Wingdings" pitchFamily="2" charset="2"/>
              <a:buChar char="l"/>
              <a:defRPr/>
            </a:pPr>
            <a:r>
              <a:rPr lang="en-US" sz="2400" dirty="0">
                <a:ea typeface="+mn-ea"/>
                <a:cs typeface="+mn-cs"/>
              </a:rPr>
              <a:t>N</a:t>
            </a:r>
            <a:r>
              <a:rPr lang="en-US" sz="2400" dirty="0" smtClean="0">
                <a:ea typeface="+mn-ea"/>
                <a:cs typeface="+mn-cs"/>
              </a:rPr>
              <a:t>ot </a:t>
            </a:r>
            <a:r>
              <a:rPr lang="en-US" sz="2400" dirty="0">
                <a:ea typeface="+mn-ea"/>
                <a:cs typeface="+mn-cs"/>
              </a:rPr>
              <a:t>all e-mail programs support HTML-formatted </a:t>
            </a:r>
            <a:r>
              <a:rPr lang="en-US" sz="2400" dirty="0" smtClean="0">
                <a:ea typeface="+mn-ea"/>
                <a:cs typeface="+mn-cs"/>
              </a:rPr>
              <a:t>messages, so formatting is lost.</a:t>
            </a:r>
          </a:p>
          <a:p>
            <a:pPr eaLnBrk="1" hangingPunct="1">
              <a:buFont typeface="Wingdings" pitchFamily="2" charset="2"/>
              <a:buChar char="l"/>
              <a:defRPr/>
            </a:pPr>
            <a:r>
              <a:rPr lang="en-US" sz="2400" b="1" dirty="0">
                <a:ea typeface="+mn-ea"/>
                <a:cs typeface="+mn-cs"/>
              </a:rPr>
              <a:t>Lack of a Paper </a:t>
            </a:r>
            <a:r>
              <a:rPr lang="en-US" sz="2400" b="1" dirty="0" smtClean="0">
                <a:ea typeface="+mn-ea"/>
                <a:cs typeface="+mn-cs"/>
              </a:rPr>
              <a:t>Trail:</a:t>
            </a:r>
          </a:p>
          <a:p>
            <a:pPr>
              <a:buFont typeface="Wingdings" pitchFamily="2" charset="2"/>
              <a:buChar char="l"/>
              <a:defRPr/>
            </a:pPr>
            <a:r>
              <a:rPr lang="en-US" sz="2400" dirty="0">
                <a:ea typeface="+mn-ea"/>
                <a:cs typeface="+mn-cs"/>
              </a:rPr>
              <a:t>A paper trail is a written record, history, or collection of evidence created by a </a:t>
            </a:r>
            <a:r>
              <a:rPr lang="en-US" sz="2400" dirty="0" smtClean="0">
                <a:ea typeface="+mn-ea"/>
                <a:cs typeface="+mn-cs"/>
              </a:rPr>
              <a:t>person or </a:t>
            </a:r>
            <a:r>
              <a:rPr lang="en-US" sz="2400" dirty="0">
                <a:ea typeface="+mn-ea"/>
                <a:cs typeface="+mn-cs"/>
              </a:rPr>
              <a:t>organization in the course of activities</a:t>
            </a:r>
            <a:r>
              <a:rPr lang="en-US" sz="2400" dirty="0" smtClean="0">
                <a:ea typeface="+mn-ea"/>
                <a:cs typeface="+mn-cs"/>
              </a:rPr>
              <a:t>. Not all types provide this.</a:t>
            </a:r>
          </a:p>
          <a:p>
            <a:pPr>
              <a:buFont typeface="Wingdings" pitchFamily="2" charset="2"/>
              <a:buChar char="l"/>
              <a:defRPr/>
            </a:pPr>
            <a:r>
              <a:rPr lang="en-US" sz="2400" b="1" dirty="0" smtClean="0">
                <a:ea typeface="+mn-ea"/>
                <a:cs typeface="+mn-cs"/>
              </a:rPr>
              <a:t>Hasty </a:t>
            </a:r>
            <a:r>
              <a:rPr lang="en-US" sz="2400" b="1" dirty="0">
                <a:ea typeface="+mn-ea"/>
                <a:cs typeface="+mn-cs"/>
              </a:rPr>
              <a:t>Responses:</a:t>
            </a:r>
          </a:p>
          <a:p>
            <a:pPr>
              <a:buFont typeface="Wingdings" pitchFamily="2" charset="2"/>
              <a:buChar char="l"/>
              <a:defRPr/>
            </a:pPr>
            <a:r>
              <a:rPr lang="en-US" sz="2400" dirty="0" smtClean="0">
                <a:ea typeface="+mn-ea"/>
                <a:cs typeface="+mn-cs"/>
              </a:rPr>
              <a:t>Don’t send quick replies that you might later regret.</a:t>
            </a:r>
            <a:endParaRPr lang="en-US" sz="2400" dirty="0">
              <a:ea typeface="+mn-ea"/>
              <a:cs typeface="+mn-cs"/>
            </a:endParaRP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3"/>
          <p:cNvSpPr>
            <a:spLocks noGrp="1" noChangeArrowheads="1"/>
          </p:cNvSpPr>
          <p:nvPr>
            <p:ph type="sldNum" sz="quarter" idx="10"/>
          </p:nvPr>
        </p:nvSpPr>
        <p:spPr>
          <a:noFill/>
        </p:spPr>
        <p:txBody>
          <a:bodyPr/>
          <a:lstStyle/>
          <a:p>
            <a:fld id="{056AC226-33E3-4B98-8A3E-6BA794AE1C83}"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
        <p:nvSpPr>
          <p:cNvPr id="2969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96C4C8C-5FC8-4A30-85F2-61FD00996D56}" type="slidenum">
              <a:rPr lang="en-US" sz="2600" b="1">
                <a:solidFill>
                  <a:schemeClr val="bg1"/>
                </a:solidFill>
              </a:rPr>
              <a:pPr/>
              <a:t>12</a:t>
            </a:fld>
            <a:endParaRPr lang="en-US" sz="2600" b="1">
              <a:solidFill>
                <a:schemeClr val="bg1"/>
              </a:solidFill>
            </a:endParaRPr>
          </a:p>
        </p:txBody>
      </p:sp>
      <p:sp>
        <p:nvSpPr>
          <p:cNvPr id="2969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1342C3D-8DCA-4DC5-ADED-A47540C7EA64}" type="slidenum">
              <a:rPr lang="en-US" sz="2600" b="1">
                <a:solidFill>
                  <a:schemeClr val="bg1"/>
                </a:solidFill>
              </a:rPr>
              <a:pPr/>
              <a:t>12</a:t>
            </a:fld>
            <a:endParaRPr lang="en-US" sz="2600" b="1">
              <a:solidFill>
                <a:schemeClr val="bg1"/>
              </a:solidFill>
            </a:endParaRPr>
          </a:p>
        </p:txBody>
      </p:sp>
      <p:sp>
        <p:nvSpPr>
          <p:cNvPr id="29700" name="AutoShape 2"/>
          <p:cNvSpPr>
            <a:spLocks noGrp="1" noChangeArrowheads="1"/>
          </p:cNvSpPr>
          <p:nvPr>
            <p:ph type="title"/>
          </p:nvPr>
        </p:nvSpPr>
        <p:spPr>
          <a:xfrm>
            <a:off x="762000" y="762000"/>
            <a:ext cx="8153400" cy="1143000"/>
          </a:xfrm>
        </p:spPr>
        <p:txBody>
          <a:bodyPr/>
          <a:lstStyle/>
          <a:p>
            <a:pPr eaLnBrk="1" hangingPunct="1"/>
            <a:r>
              <a:rPr lang="en-US"/>
              <a:t>Solving Electronic Communication Problems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sz="2400" b="1" dirty="0" smtClean="0">
                <a:ea typeface="+mn-ea"/>
                <a:cs typeface="+mn-cs"/>
              </a:rPr>
              <a:t>Professional </a:t>
            </a:r>
            <a:r>
              <a:rPr lang="en-US" sz="2400" b="1" dirty="0">
                <a:ea typeface="+mn-ea"/>
                <a:cs typeface="+mn-cs"/>
              </a:rPr>
              <a:t>and Informal Communication:</a:t>
            </a:r>
          </a:p>
          <a:p>
            <a:pPr>
              <a:buFont typeface="Wingdings" pitchFamily="2" charset="2"/>
              <a:buChar char="l"/>
              <a:defRPr/>
            </a:pPr>
            <a:r>
              <a:rPr lang="en-US" sz="2400" dirty="0" smtClean="0">
                <a:ea typeface="+mn-ea"/>
                <a:cs typeface="+mn-cs"/>
              </a:rPr>
              <a:t>When </a:t>
            </a:r>
            <a:r>
              <a:rPr lang="en-US" sz="2400" dirty="0">
                <a:ea typeface="+mn-ea"/>
                <a:cs typeface="+mn-cs"/>
              </a:rPr>
              <a:t>writing professional communications, </a:t>
            </a:r>
            <a:r>
              <a:rPr lang="en-US" sz="2400" dirty="0" smtClean="0">
                <a:ea typeface="+mn-ea"/>
                <a:cs typeface="+mn-cs"/>
              </a:rPr>
              <a:t>take time to be more formal.</a:t>
            </a:r>
          </a:p>
          <a:p>
            <a:pPr eaLnBrk="1" hangingPunct="1">
              <a:buFont typeface="Wingdings" pitchFamily="2" charset="2"/>
              <a:buChar char="l"/>
              <a:defRPr/>
            </a:pPr>
            <a:r>
              <a:rPr lang="en-US" sz="2400" b="1" dirty="0">
                <a:ea typeface="+mn-ea"/>
                <a:cs typeface="+mn-cs"/>
              </a:rPr>
              <a:t>Volume of E-Mail Replies:</a:t>
            </a:r>
          </a:p>
          <a:p>
            <a:pPr>
              <a:buFont typeface="Wingdings" pitchFamily="2" charset="2"/>
              <a:buChar char="l"/>
              <a:defRPr/>
            </a:pPr>
            <a:r>
              <a:rPr lang="en-US" sz="2400" dirty="0" smtClean="0">
                <a:ea typeface="+mn-ea"/>
                <a:cs typeface="+mn-cs"/>
              </a:rPr>
              <a:t>Netiquette refers to good </a:t>
            </a:r>
            <a:r>
              <a:rPr lang="en-US" sz="2400" dirty="0">
                <a:ea typeface="+mn-ea"/>
                <a:cs typeface="+mn-cs"/>
              </a:rPr>
              <a:t>manners </a:t>
            </a:r>
            <a:r>
              <a:rPr lang="en-US" sz="2400" dirty="0" smtClean="0">
                <a:ea typeface="+mn-ea"/>
                <a:cs typeface="+mn-cs"/>
              </a:rPr>
              <a:t>when </a:t>
            </a:r>
            <a:r>
              <a:rPr lang="en-US" sz="2400" dirty="0">
                <a:ea typeface="+mn-ea"/>
                <a:cs typeface="+mn-cs"/>
              </a:rPr>
              <a:t>communicating through electronic media</a:t>
            </a:r>
            <a:r>
              <a:rPr lang="en-US" sz="2400" dirty="0" smtClean="0">
                <a:ea typeface="+mn-ea"/>
                <a:cs typeface="+mn-cs"/>
              </a:rPr>
              <a:t>.</a:t>
            </a:r>
          </a:p>
          <a:p>
            <a:pPr>
              <a:buFont typeface="Wingdings" pitchFamily="2" charset="2"/>
              <a:buChar char="l"/>
              <a:defRPr/>
            </a:pPr>
            <a:r>
              <a:rPr lang="en-US" sz="2400" b="1" dirty="0" smtClean="0">
                <a:ea typeface="+mn-ea"/>
                <a:cs typeface="+mn-cs"/>
              </a:rPr>
              <a:t>Junk </a:t>
            </a:r>
            <a:r>
              <a:rPr lang="en-US" sz="2400" b="1" dirty="0">
                <a:ea typeface="+mn-ea"/>
                <a:cs typeface="+mn-cs"/>
              </a:rPr>
              <a:t>Mail (Spam):</a:t>
            </a:r>
          </a:p>
          <a:p>
            <a:pPr>
              <a:buFont typeface="Wingdings" pitchFamily="2" charset="2"/>
              <a:buChar char="l"/>
              <a:defRPr/>
            </a:pPr>
            <a:r>
              <a:rPr lang="en-US" sz="2400" dirty="0" smtClean="0">
                <a:ea typeface="+mn-ea"/>
                <a:cs typeface="+mn-cs"/>
              </a:rPr>
              <a:t>Just as with regular mail, you might receive unsolicited messages in your inbox.</a:t>
            </a:r>
            <a:endParaRPr lang="en-US" sz="2400" dirty="0">
              <a:ea typeface="+mn-ea"/>
              <a:cs typeface="+mn-cs"/>
            </a:endParaRP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3"/>
          <p:cNvSpPr>
            <a:spLocks noGrp="1" noChangeArrowheads="1"/>
          </p:cNvSpPr>
          <p:nvPr>
            <p:ph type="sldNum" sz="quarter" idx="10"/>
          </p:nvPr>
        </p:nvSpPr>
        <p:spPr>
          <a:noFill/>
        </p:spPr>
        <p:txBody>
          <a:bodyPr/>
          <a:lstStyle/>
          <a:p>
            <a:fld id="{61C50121-8323-4D3C-8B5C-F1C54E2D87CA}"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
        <p:nvSpPr>
          <p:cNvPr id="3072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34F5F21-B2D7-4E83-BD2E-40B87E4E7543}" type="slidenum">
              <a:rPr lang="en-US" sz="2600" b="1">
                <a:solidFill>
                  <a:schemeClr val="bg1"/>
                </a:solidFill>
              </a:rPr>
              <a:pPr/>
              <a:t>13</a:t>
            </a:fld>
            <a:endParaRPr lang="en-US" sz="2600" b="1">
              <a:solidFill>
                <a:schemeClr val="bg1"/>
              </a:solidFill>
            </a:endParaRPr>
          </a:p>
        </p:txBody>
      </p:sp>
      <p:sp>
        <p:nvSpPr>
          <p:cNvPr id="3072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682772F-1815-412D-8309-E87840E7D672}" type="slidenum">
              <a:rPr lang="en-US" sz="2600" b="1">
                <a:solidFill>
                  <a:schemeClr val="bg1"/>
                </a:solidFill>
              </a:rPr>
              <a:pPr/>
              <a:t>13</a:t>
            </a:fld>
            <a:endParaRPr lang="en-US" sz="2600" b="1">
              <a:solidFill>
                <a:schemeClr val="bg1"/>
              </a:solidFill>
            </a:endParaRPr>
          </a:p>
        </p:txBody>
      </p:sp>
      <p:sp>
        <p:nvSpPr>
          <p:cNvPr id="30724" name="AutoShape 2"/>
          <p:cNvSpPr>
            <a:spLocks noGrp="1" noChangeArrowheads="1"/>
          </p:cNvSpPr>
          <p:nvPr>
            <p:ph type="title"/>
          </p:nvPr>
        </p:nvSpPr>
        <p:spPr>
          <a:xfrm>
            <a:off x="762000" y="762000"/>
            <a:ext cx="8153400" cy="1143000"/>
          </a:xfrm>
        </p:spPr>
        <p:txBody>
          <a:bodyPr/>
          <a:lstStyle/>
          <a:p>
            <a:pPr eaLnBrk="1" hangingPunct="1"/>
            <a:r>
              <a:rPr lang="en-US"/>
              <a:t>Solving Electronic Communication Problems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lnSpc>
                <a:spcPct val="90000"/>
              </a:lnSpc>
            </a:pPr>
            <a:r>
              <a:rPr lang="en-US" sz="2400" b="1" smtClean="0"/>
              <a:t>Frauds, Hoaxes, and Other False Information:</a:t>
            </a:r>
          </a:p>
          <a:p>
            <a:pPr>
              <a:lnSpc>
                <a:spcPct val="90000"/>
              </a:lnSpc>
            </a:pPr>
            <a:r>
              <a:rPr lang="en-US" sz="2400" smtClean="0"/>
              <a:t>Electronic fraud is a computer crime that involves the manipulation of a computer or computer data to dishonestly obtain money, property, information, or other things of value, or to cause loss.</a:t>
            </a:r>
          </a:p>
          <a:p>
            <a:pPr>
              <a:lnSpc>
                <a:spcPct val="90000"/>
              </a:lnSpc>
            </a:pPr>
            <a:r>
              <a:rPr lang="en-US" sz="2400" smtClean="0"/>
              <a:t>Phishing messages are personal information scams.</a:t>
            </a:r>
          </a:p>
          <a:p>
            <a:pPr>
              <a:lnSpc>
                <a:spcPct val="90000"/>
              </a:lnSpc>
            </a:pPr>
            <a:r>
              <a:rPr lang="en-US" sz="2400" smtClean="0"/>
              <a:t>Pyramid schemes are an illicit business model where profits are based on the investor’s ability to recruit other people who are enrolled to make payments to their recruiters.</a:t>
            </a:r>
          </a:p>
          <a:p>
            <a:pPr eaLnBrk="1" hangingPunct="1">
              <a:lnSpc>
                <a:spcPct val="90000"/>
              </a:lnSpc>
              <a:buFont typeface="Wingdings" charset="2"/>
              <a:buNone/>
            </a:pPr>
            <a:endParaRPr lang="en-US" smtClean="0"/>
          </a:p>
          <a:p>
            <a:pPr eaLnBrk="1" hangingPunct="1">
              <a:lnSpc>
                <a:spcPct val="90000"/>
              </a:lnSpc>
            </a:pPr>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3"/>
          <p:cNvSpPr>
            <a:spLocks noGrp="1" noChangeArrowheads="1"/>
          </p:cNvSpPr>
          <p:nvPr>
            <p:ph type="sldNum" sz="quarter" idx="10"/>
          </p:nvPr>
        </p:nvSpPr>
        <p:spPr>
          <a:noFill/>
        </p:spPr>
        <p:txBody>
          <a:bodyPr/>
          <a:lstStyle/>
          <a:p>
            <a:fld id="{71DF61DE-795A-4385-861B-C9083392E130}"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
        <p:nvSpPr>
          <p:cNvPr id="3174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28648C5-3F1C-46EF-A4EE-2E7B49FA742B}" type="slidenum">
              <a:rPr lang="en-US" sz="2600" b="1">
                <a:solidFill>
                  <a:schemeClr val="bg1"/>
                </a:solidFill>
              </a:rPr>
              <a:pPr/>
              <a:t>14</a:t>
            </a:fld>
            <a:endParaRPr lang="en-US" sz="2600" b="1">
              <a:solidFill>
                <a:schemeClr val="bg1"/>
              </a:solidFill>
            </a:endParaRPr>
          </a:p>
        </p:txBody>
      </p:sp>
      <p:sp>
        <p:nvSpPr>
          <p:cNvPr id="3174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AC3E07C-24B1-47C5-9D01-B928C7FCE983}" type="slidenum">
              <a:rPr lang="en-US" sz="2600" b="1">
                <a:solidFill>
                  <a:schemeClr val="bg1"/>
                </a:solidFill>
              </a:rPr>
              <a:pPr/>
              <a:t>14</a:t>
            </a:fld>
            <a:endParaRPr lang="en-US" sz="2600" b="1">
              <a:solidFill>
                <a:schemeClr val="bg1"/>
              </a:solidFill>
            </a:endParaRPr>
          </a:p>
        </p:txBody>
      </p:sp>
      <p:sp>
        <p:nvSpPr>
          <p:cNvPr id="31748" name="AutoShape 2"/>
          <p:cNvSpPr>
            <a:spLocks noGrp="1" noChangeArrowheads="1"/>
          </p:cNvSpPr>
          <p:nvPr>
            <p:ph type="title"/>
          </p:nvPr>
        </p:nvSpPr>
        <p:spPr>
          <a:xfrm>
            <a:off x="762000" y="762000"/>
            <a:ext cx="8153400" cy="1143000"/>
          </a:xfrm>
        </p:spPr>
        <p:txBody>
          <a:bodyPr/>
          <a:lstStyle/>
          <a:p>
            <a:pPr eaLnBrk="1" hangingPunct="1"/>
            <a:r>
              <a:rPr lang="en-US"/>
              <a:t>Solving Electronic Communication Problems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r>
              <a:rPr lang="en-US" sz="2400" b="1" smtClean="0"/>
              <a:t>Frauds, Hoaxes, and Other False Information (continued):</a:t>
            </a:r>
          </a:p>
          <a:p>
            <a:r>
              <a:rPr lang="en-US" sz="2400" smtClean="0"/>
              <a:t>A hoax is an attempt to deceive an audience into believing that something false is real.</a:t>
            </a:r>
          </a:p>
          <a:p>
            <a:r>
              <a:rPr lang="en-US" sz="2400" smtClean="0"/>
              <a:t>Urban legends are stories that at one time could have been partially true but have grown from constant retelling into a mythical yarn.</a:t>
            </a:r>
          </a:p>
          <a:p>
            <a:pPr eaLnBrk="1" hangingPunct="1">
              <a:buFont typeface="Wingdings" charset="2"/>
              <a:buNone/>
            </a:pPr>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7536CF2E-CDEB-4BCE-9BAB-32129E0A1B49}"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259FC4C-EF9F-4A0A-98F7-9F2C1C8E4846}" type="slidenum">
              <a:rPr lang="en-US" sz="2600" b="1">
                <a:solidFill>
                  <a:schemeClr val="bg1"/>
                </a:solidFill>
              </a:rPr>
              <a:pPr/>
              <a:t>15</a:t>
            </a:fld>
            <a:endParaRPr lang="en-US" sz="2600" b="1">
              <a:solidFill>
                <a:schemeClr val="bg1"/>
              </a:solidFill>
            </a:endParaRPr>
          </a:p>
        </p:txBody>
      </p:sp>
      <p:sp>
        <p:nvSpPr>
          <p:cNvPr id="3277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9CB1FC6-F505-41F8-BF38-5DB8BB9F0892}" type="slidenum">
              <a:rPr lang="en-US" sz="2600" b="1">
                <a:solidFill>
                  <a:schemeClr val="bg1"/>
                </a:solidFill>
              </a:rPr>
              <a:pPr/>
              <a:t>15</a:t>
            </a:fld>
            <a:endParaRPr lang="en-US" sz="2600" b="1">
              <a:solidFill>
                <a:schemeClr val="bg1"/>
              </a:solidFill>
            </a:endParaRPr>
          </a:p>
        </p:txBody>
      </p:sp>
      <p:sp>
        <p:nvSpPr>
          <p:cNvPr id="32772" name="AutoShape 2"/>
          <p:cNvSpPr>
            <a:spLocks noGrp="1" noChangeArrowheads="1"/>
          </p:cNvSpPr>
          <p:nvPr>
            <p:ph type="title"/>
          </p:nvPr>
        </p:nvSpPr>
        <p:spPr>
          <a:xfrm>
            <a:off x="762000" y="762000"/>
            <a:ext cx="8153400" cy="1143000"/>
          </a:xfrm>
        </p:spPr>
        <p:txBody>
          <a:bodyPr/>
          <a:lstStyle/>
          <a:p>
            <a:pPr eaLnBrk="1" hangingPunct="1"/>
            <a:r>
              <a:rPr lang="en-US"/>
              <a:t>Protecting Against Viruses and Other Security Risks</a:t>
            </a:r>
          </a:p>
        </p:txBody>
      </p:sp>
      <p:sp>
        <p:nvSpPr>
          <p:cNvPr id="32773" name="Rectangle 3"/>
          <p:cNvSpPr>
            <a:spLocks noGrp="1" noChangeArrowheads="1"/>
          </p:cNvSpPr>
          <p:nvPr>
            <p:ph type="body" idx="1"/>
          </p:nvPr>
        </p:nvSpPr>
        <p:spPr>
          <a:xfrm>
            <a:off x="838200" y="2362200"/>
            <a:ext cx="7693025" cy="3962400"/>
          </a:xfrm>
        </p:spPr>
        <p:txBody>
          <a:bodyPr/>
          <a:lstStyle/>
          <a:p>
            <a:pPr eaLnBrk="1" hangingPunct="1"/>
            <a:r>
              <a:rPr lang="en-US" sz="2600" b="1" smtClean="0"/>
              <a:t>Viruses:</a:t>
            </a:r>
          </a:p>
          <a:p>
            <a:r>
              <a:rPr lang="en-US" sz="2600" smtClean="0"/>
              <a:t>A program written to corrupt data on a computer.</a:t>
            </a:r>
          </a:p>
          <a:p>
            <a:pPr lvl="1"/>
            <a:r>
              <a:rPr lang="en-US" sz="2600" smtClean="0"/>
              <a:t>A worm</a:t>
            </a:r>
            <a:r>
              <a:rPr lang="en-US" sz="2600" b="1" i="1" smtClean="0"/>
              <a:t> </a:t>
            </a:r>
            <a:r>
              <a:rPr lang="en-US" sz="2600" smtClean="0"/>
              <a:t>makes many copies of itself, consuming system resources so that the computer slows down or actually halts tasks. </a:t>
            </a:r>
          </a:p>
          <a:p>
            <a:pPr lvl="1"/>
            <a:r>
              <a:rPr lang="en-US" sz="2600" smtClean="0"/>
              <a:t>A time bomb does not cause its damage until a certain date or until the system has been launched a certain number of times.</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3"/>
          <p:cNvSpPr>
            <a:spLocks noGrp="1" noChangeArrowheads="1"/>
          </p:cNvSpPr>
          <p:nvPr>
            <p:ph type="sldNum" sz="quarter" idx="10"/>
          </p:nvPr>
        </p:nvSpPr>
        <p:spPr>
          <a:noFill/>
        </p:spPr>
        <p:txBody>
          <a:bodyPr/>
          <a:lstStyle/>
          <a:p>
            <a:fld id="{15698482-A37A-4AC6-970D-E477F5DF9B62}"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
        <p:nvSpPr>
          <p:cNvPr id="3379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1C8724A-D168-44C9-84A6-FA33E78825FC}" type="slidenum">
              <a:rPr lang="en-US" sz="2600" b="1">
                <a:solidFill>
                  <a:schemeClr val="bg1"/>
                </a:solidFill>
              </a:rPr>
              <a:pPr/>
              <a:t>16</a:t>
            </a:fld>
            <a:endParaRPr lang="en-US" sz="2600" b="1">
              <a:solidFill>
                <a:schemeClr val="bg1"/>
              </a:solidFill>
            </a:endParaRPr>
          </a:p>
        </p:txBody>
      </p:sp>
      <p:sp>
        <p:nvSpPr>
          <p:cNvPr id="3379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D55F065-35C4-488D-88D0-37E3060EBCAB}" type="slidenum">
              <a:rPr lang="en-US" sz="2600" b="1">
                <a:solidFill>
                  <a:schemeClr val="bg1"/>
                </a:solidFill>
              </a:rPr>
              <a:pPr/>
              <a:t>16</a:t>
            </a:fld>
            <a:endParaRPr lang="en-US" sz="2600" b="1">
              <a:solidFill>
                <a:schemeClr val="bg1"/>
              </a:solidFill>
            </a:endParaRPr>
          </a:p>
        </p:txBody>
      </p:sp>
      <p:sp>
        <p:nvSpPr>
          <p:cNvPr id="33796" name="AutoShape 2"/>
          <p:cNvSpPr>
            <a:spLocks noGrp="1" noChangeArrowheads="1"/>
          </p:cNvSpPr>
          <p:nvPr>
            <p:ph type="title"/>
          </p:nvPr>
        </p:nvSpPr>
        <p:spPr>
          <a:xfrm>
            <a:off x="762000" y="762000"/>
            <a:ext cx="8153400" cy="1143000"/>
          </a:xfrm>
        </p:spPr>
        <p:txBody>
          <a:bodyPr/>
          <a:lstStyle/>
          <a:p>
            <a:pPr eaLnBrk="1" hangingPunct="1"/>
            <a:r>
              <a:rPr lang="en-US"/>
              <a:t>Protecting Against Viruses and Other Security Risks (continued)</a:t>
            </a:r>
          </a:p>
        </p:txBody>
      </p:sp>
      <p:sp>
        <p:nvSpPr>
          <p:cNvPr id="33797" name="Rectangle 3"/>
          <p:cNvSpPr>
            <a:spLocks noGrp="1" noChangeArrowheads="1"/>
          </p:cNvSpPr>
          <p:nvPr>
            <p:ph type="body" idx="1"/>
          </p:nvPr>
        </p:nvSpPr>
        <p:spPr>
          <a:xfrm>
            <a:off x="838200" y="2362200"/>
            <a:ext cx="7693025" cy="3962400"/>
          </a:xfrm>
        </p:spPr>
        <p:txBody>
          <a:bodyPr/>
          <a:lstStyle/>
          <a:p>
            <a:pPr eaLnBrk="1" hangingPunct="1"/>
            <a:r>
              <a:rPr lang="en-US" sz="2600" b="1" smtClean="0"/>
              <a:t>Viruses (continued):</a:t>
            </a:r>
          </a:p>
          <a:p>
            <a:pPr lvl="1"/>
            <a:r>
              <a:rPr lang="en-US" sz="2600" smtClean="0"/>
              <a:t>A logic bomb is triggered by the appearance or disappearance of specified data.</a:t>
            </a:r>
          </a:p>
          <a:p>
            <a:pPr lvl="1"/>
            <a:r>
              <a:rPr lang="en-US" sz="2600" smtClean="0"/>
              <a:t>A Trojan horse is a virus that does something different from what it is expected to do.</a:t>
            </a:r>
          </a:p>
          <a:p>
            <a:pPr eaLnBrk="1" hangingPunct="1"/>
            <a:r>
              <a:rPr lang="en-US" sz="2600" b="1" smtClean="0"/>
              <a:t>General Security Risks:</a:t>
            </a:r>
          </a:p>
          <a:p>
            <a:pPr eaLnBrk="1" hangingPunct="1"/>
            <a:r>
              <a:rPr lang="en-US" sz="2600" smtClean="0"/>
              <a:t>The best way to protect data is to effectively control access to it using passwords, firewalls, or other methods.</a:t>
            </a:r>
          </a:p>
          <a:p>
            <a:pPr eaLnBrk="1" hangingPunct="1"/>
            <a:endParaRPr lang="en-US"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896CEC4D-ADDF-4DA6-82BB-BFE30CCE07A1}"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A82C562-90BA-4BD8-8CAE-51C05316976B}" type="slidenum">
              <a:rPr lang="en-US" sz="2600" b="1">
                <a:solidFill>
                  <a:schemeClr val="bg1"/>
                </a:solidFill>
              </a:rPr>
              <a:pPr/>
              <a:t>17</a:t>
            </a:fld>
            <a:endParaRPr lang="en-US" sz="2600" b="1">
              <a:solidFill>
                <a:schemeClr val="bg1"/>
              </a:solidFill>
            </a:endParaRPr>
          </a:p>
        </p:txBody>
      </p:sp>
      <p:sp>
        <p:nvSpPr>
          <p:cNvPr id="3481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DC050D7-4D6C-4440-8DAC-B771078AA0C4}" type="slidenum">
              <a:rPr lang="en-US" sz="2600" b="1">
                <a:solidFill>
                  <a:schemeClr val="bg1"/>
                </a:solidFill>
              </a:rPr>
              <a:pPr/>
              <a:t>17</a:t>
            </a:fld>
            <a:endParaRPr lang="en-US" sz="2600" b="1">
              <a:solidFill>
                <a:schemeClr val="bg1"/>
              </a:solidFill>
            </a:endParaRPr>
          </a:p>
        </p:txBody>
      </p:sp>
      <p:sp>
        <p:nvSpPr>
          <p:cNvPr id="34820" name="AutoShape 2"/>
          <p:cNvSpPr>
            <a:spLocks noGrp="1" noChangeArrowheads="1"/>
          </p:cNvSpPr>
          <p:nvPr>
            <p:ph type="title"/>
          </p:nvPr>
        </p:nvSpPr>
        <p:spPr>
          <a:xfrm>
            <a:off x="762000" y="762000"/>
            <a:ext cx="8153400" cy="1143000"/>
          </a:xfrm>
        </p:spPr>
        <p:txBody>
          <a:bodyPr/>
          <a:lstStyle/>
          <a:p>
            <a:pPr eaLnBrk="1" hangingPunct="1"/>
            <a:r>
              <a:rPr lang="en-US" sz="3200" smtClean="0"/>
              <a:t>Engaging in Professional and Effective</a:t>
            </a:r>
            <a:br>
              <a:rPr lang="en-US" sz="3200" smtClean="0"/>
            </a:br>
            <a:r>
              <a:rPr lang="en-US" sz="3200" smtClean="0"/>
              <a:t>Communications</a:t>
            </a:r>
          </a:p>
        </p:txBody>
      </p:sp>
      <p:sp>
        <p:nvSpPr>
          <p:cNvPr id="34821" name="Rectangle 3"/>
          <p:cNvSpPr>
            <a:spLocks noGrp="1" noChangeArrowheads="1"/>
          </p:cNvSpPr>
          <p:nvPr>
            <p:ph type="body" idx="1"/>
          </p:nvPr>
        </p:nvSpPr>
        <p:spPr>
          <a:xfrm>
            <a:off x="838200" y="2362200"/>
            <a:ext cx="7693025" cy="3962400"/>
          </a:xfrm>
        </p:spPr>
        <p:txBody>
          <a:bodyPr/>
          <a:lstStyle/>
          <a:p>
            <a:pPr lvl="1" eaLnBrk="1" hangingPunct="1"/>
            <a:r>
              <a:rPr lang="en-US"/>
              <a:t>Content, tone, and format should be appropriate</a:t>
            </a:r>
          </a:p>
          <a:p>
            <a:pPr lvl="1" eaLnBrk="1" hangingPunct="1"/>
            <a:r>
              <a:rPr lang="en-US"/>
              <a:t>Personal and social messages can be less formal</a:t>
            </a:r>
          </a:p>
          <a:p>
            <a:pPr lvl="1" eaLnBrk="1" hangingPunct="1"/>
            <a:r>
              <a:rPr lang="en-US"/>
              <a:t>Select a method that suits the purpose</a:t>
            </a:r>
          </a:p>
          <a:p>
            <a:pPr lvl="1" eaLnBrk="1" hangingPunct="1"/>
            <a:r>
              <a:rPr lang="en-US"/>
              <a:t>Respond quickly</a:t>
            </a:r>
          </a:p>
          <a:p>
            <a:pPr lvl="1" eaLnBrk="1" hangingPunct="1"/>
            <a:r>
              <a:rPr lang="en-US"/>
              <a:t>Messages should be concise and to the point</a:t>
            </a:r>
          </a:p>
          <a:p>
            <a:pPr lvl="1" eaLnBrk="1" hangingPunct="1"/>
            <a:r>
              <a:rPr lang="en-US"/>
              <a:t>Include one subject per e-mail</a:t>
            </a:r>
          </a:p>
          <a:p>
            <a:pPr lvl="1" eaLnBrk="1" hangingPunct="1"/>
            <a:r>
              <a:rPr lang="en-US"/>
              <a:t>The purpose and recipients should determine the level of formality</a:t>
            </a:r>
          </a:p>
          <a:p>
            <a:pPr lvl="1" eaLnBrk="1" hangingPunct="1"/>
            <a:r>
              <a:rPr lang="en-US"/>
              <a:t>Don’t duplicate or repeat information</a:t>
            </a:r>
          </a:p>
          <a:p>
            <a:pPr eaLnBrk="1" hangingPunct="1"/>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AutoShape 2"/>
          <p:cNvSpPr>
            <a:spLocks noGrp="1" noChangeArrowheads="1"/>
          </p:cNvSpPr>
          <p:nvPr>
            <p:ph type="title"/>
          </p:nvPr>
        </p:nvSpPr>
        <p:spPr/>
        <p:txBody>
          <a:bodyPr/>
          <a:lstStyle/>
          <a:p>
            <a:pPr eaLnBrk="1" hangingPunct="1"/>
            <a:r>
              <a:rPr lang="en-US"/>
              <a:t>Using Other E-Mail Options</a:t>
            </a:r>
          </a:p>
        </p:txBody>
      </p:sp>
      <p:sp>
        <p:nvSpPr>
          <p:cNvPr id="26629" name="Rectangle 3"/>
          <p:cNvSpPr>
            <a:spLocks noGrp="1" noChangeArrowheads="1"/>
          </p:cNvSpPr>
          <p:nvPr>
            <p:ph sz="half" idx="1"/>
          </p:nvPr>
        </p:nvSpPr>
        <p:spPr/>
        <p:txBody>
          <a:bodyPr/>
          <a:lstStyle/>
          <a:p>
            <a:pPr eaLnBrk="1" hangingPunct="1">
              <a:buFont typeface="Wingdings" pitchFamily="2" charset="2"/>
              <a:buChar char="l"/>
              <a:defRPr/>
            </a:pPr>
            <a:r>
              <a:rPr lang="en-US" dirty="0" smtClean="0">
                <a:ea typeface="+mn-ea"/>
                <a:cs typeface="+mn-cs"/>
              </a:rPr>
              <a:t>Control for viruses and spam.</a:t>
            </a:r>
          </a:p>
          <a:p>
            <a:pPr>
              <a:buFont typeface="Wingdings" pitchFamily="2" charset="2"/>
              <a:buChar char="l"/>
              <a:defRPr/>
            </a:pPr>
            <a:r>
              <a:rPr lang="en-US" dirty="0" smtClean="0">
                <a:ea typeface="+mn-ea"/>
                <a:cs typeface="+mn-cs"/>
              </a:rPr>
              <a:t>Protective tools </a:t>
            </a:r>
            <a:r>
              <a:rPr lang="en-US" dirty="0">
                <a:ea typeface="+mn-ea"/>
                <a:cs typeface="+mn-cs"/>
              </a:rPr>
              <a:t>and procedures include firewalls, encryption, antivirus tools, </a:t>
            </a:r>
            <a:r>
              <a:rPr lang="en-US" dirty="0" smtClean="0">
                <a:ea typeface="+mn-ea"/>
                <a:cs typeface="+mn-cs"/>
              </a:rPr>
              <a:t>spam filters</a:t>
            </a:r>
            <a:r>
              <a:rPr lang="en-US" dirty="0">
                <a:ea typeface="+mn-ea"/>
                <a:cs typeface="+mn-cs"/>
              </a:rPr>
              <a:t>, and user </a:t>
            </a:r>
            <a:r>
              <a:rPr lang="en-US" dirty="0" smtClean="0">
                <a:ea typeface="+mn-ea"/>
                <a:cs typeface="+mn-cs"/>
              </a:rPr>
              <a:t>education.</a:t>
            </a:r>
          </a:p>
          <a:p>
            <a:pPr eaLnBrk="1" hangingPunct="1">
              <a:buFont typeface="Wingdings" pitchFamily="2" charset="2"/>
              <a:buChar char="l"/>
              <a:defRPr/>
            </a:pPr>
            <a:endParaRPr lang="en-US" b="1" dirty="0">
              <a:ea typeface="+mn-ea"/>
              <a:cs typeface="+mn-cs"/>
            </a:endParaRPr>
          </a:p>
          <a:p>
            <a:pPr eaLnBrk="1" hangingPunct="1">
              <a:buFont typeface="Wingdings" pitchFamily="2" charset="2"/>
              <a:buChar char="l"/>
              <a:defRPr/>
            </a:pPr>
            <a:endParaRPr lang="en-US" b="1" dirty="0" smtClean="0">
              <a:ea typeface="+mn-ea"/>
              <a:cs typeface="+mn-cs"/>
            </a:endParaRP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pic>
        <p:nvPicPr>
          <p:cNvPr id="35843" name="Content Placeholder 2"/>
          <p:cNvPicPr>
            <a:picLocks noGrp="1" noChangeAspect="1"/>
          </p:cNvPicPr>
          <p:nvPr>
            <p:ph sz="half" idx="2"/>
          </p:nvPr>
        </p:nvPicPr>
        <p:blipFill>
          <a:blip r:embed="rId2" cstate="print"/>
          <a:srcRect/>
          <a:stretch>
            <a:fillRect/>
          </a:stretch>
        </p:blipFill>
        <p:spPr>
          <a:xfrm>
            <a:off x="4876800" y="2362200"/>
            <a:ext cx="3343275" cy="3954463"/>
          </a:xfrm>
        </p:spPr>
      </p:pic>
      <p:sp>
        <p:nvSpPr>
          <p:cNvPr id="35844" name="Rectangle 13"/>
          <p:cNvSpPr>
            <a:spLocks noGrp="1" noChangeArrowheads="1"/>
          </p:cNvSpPr>
          <p:nvPr>
            <p:ph type="sldNum" sz="quarter" idx="10"/>
          </p:nvPr>
        </p:nvSpPr>
        <p:spPr>
          <a:noFill/>
        </p:spPr>
        <p:txBody>
          <a:bodyPr/>
          <a:lstStyle/>
          <a:p>
            <a:fld id="{83EFD33C-C442-46FA-8011-2720BB8CA06D}"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
        <p:nvSpPr>
          <p:cNvPr id="35845"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60E5677-AB74-4FC9-A3FA-E1A3C0EFE8C2}" type="slidenum">
              <a:rPr lang="en-US" sz="2600" b="1">
                <a:solidFill>
                  <a:schemeClr val="bg1"/>
                </a:solidFill>
              </a:rPr>
              <a:pPr/>
              <a:t>18</a:t>
            </a:fld>
            <a:endParaRPr lang="en-US" sz="2600" b="1">
              <a:solidFill>
                <a:schemeClr val="bg1"/>
              </a:solidFill>
            </a:endParaRPr>
          </a:p>
        </p:txBody>
      </p:sp>
      <p:sp>
        <p:nvSpPr>
          <p:cNvPr id="35846"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1233B62-F02E-4ED1-80F7-3D8DDA95FAB6}" type="slidenum">
              <a:rPr lang="en-US" sz="2600" b="1">
                <a:solidFill>
                  <a:schemeClr val="bg1"/>
                </a:solidFill>
              </a:rPr>
              <a:pPr/>
              <a:t>18</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3"/>
          <p:cNvSpPr>
            <a:spLocks noGrp="1" noChangeArrowheads="1"/>
          </p:cNvSpPr>
          <p:nvPr>
            <p:ph type="sldNum" sz="quarter" idx="10"/>
          </p:nvPr>
        </p:nvSpPr>
        <p:spPr>
          <a:noFill/>
        </p:spPr>
        <p:txBody>
          <a:bodyPr/>
          <a:lstStyle/>
          <a:p>
            <a:fld id="{AE0A89AD-626D-44B8-8EE7-BF339BD72C4C}" type="slidenum">
              <a:rPr lang="en-US" smtClean="0">
                <a:ea typeface="ＭＳ Ｐゴシック" charset="-128"/>
                <a:cs typeface="ＭＳ Ｐゴシック" charset="-128"/>
              </a:rPr>
              <a:pPr/>
              <a:t>19</a:t>
            </a:fld>
            <a:endParaRPr lang="en-US" smtClean="0">
              <a:ea typeface="ＭＳ Ｐゴシック" charset="-128"/>
              <a:cs typeface="ＭＳ Ｐゴシック" charset="-128"/>
            </a:endParaRPr>
          </a:p>
        </p:txBody>
      </p:sp>
      <p:sp>
        <p:nvSpPr>
          <p:cNvPr id="3686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AD63580-3D35-4266-958F-5D5BD844B79E}" type="slidenum">
              <a:rPr lang="en-US" sz="2600" b="1">
                <a:solidFill>
                  <a:schemeClr val="bg1"/>
                </a:solidFill>
              </a:rPr>
              <a:pPr/>
              <a:t>19</a:t>
            </a:fld>
            <a:endParaRPr lang="en-US" sz="2600" b="1">
              <a:solidFill>
                <a:schemeClr val="bg1"/>
              </a:solidFill>
            </a:endParaRPr>
          </a:p>
        </p:txBody>
      </p:sp>
      <p:sp>
        <p:nvSpPr>
          <p:cNvPr id="3686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552F6CA-E6BD-403C-848D-5D6CDFE85F5F}" type="slidenum">
              <a:rPr lang="en-US" sz="2600" b="1">
                <a:solidFill>
                  <a:schemeClr val="bg1"/>
                </a:solidFill>
              </a:rPr>
              <a:pPr/>
              <a:t>19</a:t>
            </a:fld>
            <a:endParaRPr lang="en-US" sz="2600" b="1">
              <a:solidFill>
                <a:schemeClr val="bg1"/>
              </a:solidFill>
            </a:endParaRPr>
          </a:p>
        </p:txBody>
      </p:sp>
      <p:sp>
        <p:nvSpPr>
          <p:cNvPr id="36868" name="AutoShape 2"/>
          <p:cNvSpPr>
            <a:spLocks noGrp="1" noChangeArrowheads="1"/>
          </p:cNvSpPr>
          <p:nvPr>
            <p:ph type="title"/>
          </p:nvPr>
        </p:nvSpPr>
        <p:spPr>
          <a:xfrm>
            <a:off x="762000" y="762000"/>
            <a:ext cx="8153400" cy="1143000"/>
          </a:xfrm>
        </p:spPr>
        <p:txBody>
          <a:bodyPr/>
          <a:lstStyle/>
          <a:p>
            <a:pPr eaLnBrk="1" hangingPunct="1"/>
            <a:r>
              <a:rPr lang="en-US"/>
              <a:t>Using Other E-Mail Options</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b="1" dirty="0" smtClean="0">
                <a:ea typeface="+mn-ea"/>
                <a:cs typeface="+mn-cs"/>
              </a:rPr>
              <a:t>Controlling </a:t>
            </a:r>
            <a:r>
              <a:rPr lang="en-US" b="1" dirty="0">
                <a:ea typeface="+mn-ea"/>
                <a:cs typeface="+mn-cs"/>
              </a:rPr>
              <a:t>Unsolicited </a:t>
            </a:r>
            <a:r>
              <a:rPr lang="en-US" b="1" dirty="0" smtClean="0">
                <a:ea typeface="+mn-ea"/>
                <a:cs typeface="+mn-cs"/>
              </a:rPr>
              <a:t>E-Mail:</a:t>
            </a:r>
          </a:p>
          <a:p>
            <a:pPr>
              <a:buFont typeface="Wingdings" pitchFamily="2" charset="2"/>
              <a:buChar char="l"/>
              <a:defRPr/>
            </a:pPr>
            <a:r>
              <a:rPr lang="en-US" dirty="0" smtClean="0">
                <a:ea typeface="+mn-ea"/>
                <a:cs typeface="+mn-cs"/>
              </a:rPr>
              <a:t>You can filter </a:t>
            </a:r>
            <a:r>
              <a:rPr lang="en-US" dirty="0">
                <a:ea typeface="+mn-ea"/>
                <a:cs typeface="+mn-cs"/>
              </a:rPr>
              <a:t>your incoming e-mail messages to do the following</a:t>
            </a:r>
            <a:r>
              <a:rPr lang="en-US" dirty="0" smtClean="0">
                <a:ea typeface="+mn-ea"/>
                <a:cs typeface="+mn-cs"/>
              </a:rPr>
              <a:t>:</a:t>
            </a:r>
          </a:p>
          <a:p>
            <a:pPr lvl="1">
              <a:defRPr/>
            </a:pPr>
            <a:r>
              <a:rPr lang="en-US" dirty="0" smtClean="0"/>
              <a:t>Sort incoming messages into folders</a:t>
            </a:r>
          </a:p>
          <a:p>
            <a:pPr lvl="1">
              <a:defRPr/>
            </a:pPr>
            <a:r>
              <a:rPr lang="en-US" dirty="0" smtClean="0"/>
              <a:t>Automatically tag messages</a:t>
            </a:r>
          </a:p>
          <a:p>
            <a:pPr lvl="1">
              <a:defRPr/>
            </a:pPr>
            <a:r>
              <a:rPr lang="en-US" dirty="0" smtClean="0"/>
              <a:t>Forward messages</a:t>
            </a:r>
          </a:p>
          <a:p>
            <a:pPr lvl="1">
              <a:defRPr/>
            </a:pPr>
            <a:r>
              <a:rPr lang="en-US" dirty="0" smtClean="0"/>
              <a:t>Discard messages</a:t>
            </a:r>
          </a:p>
          <a:p>
            <a:pPr lvl="1">
              <a:defRPr/>
            </a:pPr>
            <a:endParaRPr lang="en-US" b="1" dirty="0" smtClean="0"/>
          </a:p>
          <a:p>
            <a:pPr eaLnBrk="1" hangingPunct="1">
              <a:buFont typeface="Wingdings" pitchFamily="2" charset="2"/>
              <a:buChar char="l"/>
              <a:defRPr/>
            </a:pPr>
            <a:endParaRPr lang="en-US" b="1" dirty="0">
              <a:ea typeface="+mn-ea"/>
              <a:cs typeface="+mn-cs"/>
            </a:endParaRPr>
          </a:p>
          <a:p>
            <a:pPr eaLnBrk="1" hangingPunct="1">
              <a:buFont typeface="Wingdings" pitchFamily="2" charset="2"/>
              <a:buChar char="l"/>
              <a:defRPr/>
            </a:pPr>
            <a:endParaRPr lang="en-US" b="1" dirty="0" smtClean="0">
              <a:ea typeface="+mn-ea"/>
              <a:cs typeface="+mn-cs"/>
            </a:endParaRP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C64F9EC6-2F48-43E4-B540-7047C32EB226}"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48C9048-1CA8-4964-8BC9-C02DDC87DCC3}"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C84075D-3A1C-4DCD-8E33-13F041FB3812}"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smtClean="0"/>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sz="2400" smtClean="0"/>
              <a:t>Explore communication methods.</a:t>
            </a:r>
          </a:p>
          <a:p>
            <a:r>
              <a:rPr lang="en-US" sz="2400" smtClean="0"/>
              <a:t>Identify the advantages of electronic communication.</a:t>
            </a:r>
          </a:p>
          <a:p>
            <a:r>
              <a:rPr lang="en-US" sz="2400" smtClean="0"/>
              <a:t>Solve electronic communication problems.</a:t>
            </a:r>
          </a:p>
          <a:p>
            <a:r>
              <a:rPr lang="en-US" sz="2400" smtClean="0"/>
              <a:t>Protect against viruses and other security risks.</a:t>
            </a:r>
          </a:p>
          <a:p>
            <a:r>
              <a:rPr lang="en-US" sz="2400" smtClean="0"/>
              <a:t>Engage in professional and effective communications.</a:t>
            </a:r>
          </a:p>
          <a:p>
            <a:r>
              <a:rPr lang="en-US" sz="2400" smtClean="0"/>
              <a:t>Use other e-mail options.</a:t>
            </a:r>
          </a:p>
          <a:p>
            <a:r>
              <a:rPr lang="en-US" sz="2400" smtClean="0"/>
              <a:t>Follow guidelines for electronic communication.</a:t>
            </a:r>
          </a:p>
          <a:p>
            <a:endParaRPr lang="en-US"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3"/>
          <p:cNvSpPr>
            <a:spLocks noGrp="1" noChangeArrowheads="1"/>
          </p:cNvSpPr>
          <p:nvPr>
            <p:ph type="sldNum" sz="quarter" idx="10"/>
          </p:nvPr>
        </p:nvSpPr>
        <p:spPr>
          <a:noFill/>
        </p:spPr>
        <p:txBody>
          <a:bodyPr/>
          <a:lstStyle/>
          <a:p>
            <a:fld id="{AC0EB2F8-18F7-4A7D-A174-9226AB1B1B9A}" type="slidenum">
              <a:rPr lang="en-US" smtClean="0">
                <a:ea typeface="ＭＳ Ｐゴシック" charset="-128"/>
                <a:cs typeface="ＭＳ Ｐゴシック" charset="-128"/>
              </a:rPr>
              <a:pPr/>
              <a:t>20</a:t>
            </a:fld>
            <a:endParaRPr lang="en-US" smtClean="0">
              <a:ea typeface="ＭＳ Ｐゴシック" charset="-128"/>
              <a:cs typeface="ＭＳ Ｐゴシック" charset="-128"/>
            </a:endParaRPr>
          </a:p>
        </p:txBody>
      </p:sp>
      <p:sp>
        <p:nvSpPr>
          <p:cNvPr id="3789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94A9D0F-BC4A-4CDA-9747-0BEA8FF118F8}" type="slidenum">
              <a:rPr lang="en-US" sz="2600" b="1">
                <a:solidFill>
                  <a:schemeClr val="bg1"/>
                </a:solidFill>
              </a:rPr>
              <a:pPr/>
              <a:t>20</a:t>
            </a:fld>
            <a:endParaRPr lang="en-US" sz="2600" b="1">
              <a:solidFill>
                <a:schemeClr val="bg1"/>
              </a:solidFill>
            </a:endParaRPr>
          </a:p>
        </p:txBody>
      </p:sp>
      <p:sp>
        <p:nvSpPr>
          <p:cNvPr id="3789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9FB77CD-457D-4B33-8353-470BA2F071C3}" type="slidenum">
              <a:rPr lang="en-US" sz="2600" b="1">
                <a:solidFill>
                  <a:schemeClr val="bg1"/>
                </a:solidFill>
              </a:rPr>
              <a:pPr/>
              <a:t>20</a:t>
            </a:fld>
            <a:endParaRPr lang="en-US" sz="2600" b="1">
              <a:solidFill>
                <a:schemeClr val="bg1"/>
              </a:solidFill>
            </a:endParaRPr>
          </a:p>
        </p:txBody>
      </p:sp>
      <p:sp>
        <p:nvSpPr>
          <p:cNvPr id="37892" name="AutoShape 2"/>
          <p:cNvSpPr>
            <a:spLocks noGrp="1" noChangeArrowheads="1"/>
          </p:cNvSpPr>
          <p:nvPr>
            <p:ph type="title"/>
          </p:nvPr>
        </p:nvSpPr>
        <p:spPr>
          <a:xfrm>
            <a:off x="762000" y="762000"/>
            <a:ext cx="8153400" cy="1143000"/>
          </a:xfrm>
        </p:spPr>
        <p:txBody>
          <a:bodyPr/>
          <a:lstStyle/>
          <a:p>
            <a:pPr eaLnBrk="1" hangingPunct="1"/>
            <a:r>
              <a:rPr lang="en-US"/>
              <a:t>Using Other E-Mail Options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b="1" dirty="0" smtClean="0">
                <a:ea typeface="+mn-ea"/>
                <a:cs typeface="+mn-cs"/>
              </a:rPr>
              <a:t>Filtering </a:t>
            </a:r>
            <a:r>
              <a:rPr lang="en-US" b="1" dirty="0">
                <a:ea typeface="+mn-ea"/>
                <a:cs typeface="+mn-cs"/>
              </a:rPr>
              <a:t>Mail by Mail Servers:</a:t>
            </a:r>
            <a:endParaRPr lang="en-US" b="1" dirty="0" smtClean="0">
              <a:ea typeface="+mn-ea"/>
              <a:cs typeface="+mn-cs"/>
            </a:endParaRPr>
          </a:p>
          <a:p>
            <a:pPr eaLnBrk="1" hangingPunct="1">
              <a:buFont typeface="Wingdings" pitchFamily="2" charset="2"/>
              <a:buChar char="l"/>
              <a:defRPr/>
            </a:pPr>
            <a:r>
              <a:rPr lang="en-US" dirty="0" smtClean="0">
                <a:ea typeface="+mn-ea"/>
                <a:cs typeface="+mn-cs"/>
              </a:rPr>
              <a:t>E-mail </a:t>
            </a:r>
            <a:r>
              <a:rPr lang="en-US" dirty="0">
                <a:ea typeface="+mn-ea"/>
                <a:cs typeface="+mn-cs"/>
              </a:rPr>
              <a:t>servers </a:t>
            </a:r>
            <a:r>
              <a:rPr lang="en-US" dirty="0" smtClean="0">
                <a:ea typeface="+mn-ea"/>
                <a:cs typeface="+mn-cs"/>
              </a:rPr>
              <a:t>are </a:t>
            </a:r>
            <a:r>
              <a:rPr lang="en-US" dirty="0">
                <a:ea typeface="+mn-ea"/>
                <a:cs typeface="+mn-cs"/>
              </a:rPr>
              <a:t>usually set up to catch obvious spam and remove it </a:t>
            </a:r>
            <a:r>
              <a:rPr lang="en-US" dirty="0" smtClean="0">
                <a:ea typeface="+mn-ea"/>
                <a:cs typeface="+mn-cs"/>
              </a:rPr>
              <a:t>before it </a:t>
            </a:r>
            <a:r>
              <a:rPr lang="en-US" dirty="0">
                <a:ea typeface="+mn-ea"/>
                <a:cs typeface="+mn-cs"/>
              </a:rPr>
              <a:t>is transferred to users.</a:t>
            </a:r>
            <a:endParaRPr lang="en-US" b="1" dirty="0">
              <a:ea typeface="+mn-ea"/>
              <a:cs typeface="+mn-cs"/>
            </a:endParaRPr>
          </a:p>
          <a:p>
            <a:pPr eaLnBrk="1" hangingPunct="1">
              <a:buFont typeface="Wingdings" pitchFamily="2" charset="2"/>
              <a:buChar char="l"/>
              <a:defRPr/>
            </a:pPr>
            <a:endParaRPr lang="en-US" b="1" dirty="0">
              <a:ea typeface="+mn-ea"/>
              <a:cs typeface="+mn-cs"/>
            </a:endParaRPr>
          </a:p>
          <a:p>
            <a:pPr eaLnBrk="1" hangingPunct="1">
              <a:buFont typeface="Wingdings" pitchFamily="2" charset="2"/>
              <a:buChar char="l"/>
              <a:defRPr/>
            </a:pPr>
            <a:endParaRPr lang="en-US" b="1" dirty="0" smtClean="0">
              <a:ea typeface="+mn-ea"/>
              <a:cs typeface="+mn-cs"/>
            </a:endParaRP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pic>
        <p:nvPicPr>
          <p:cNvPr id="37894" name="Picture 1"/>
          <p:cNvPicPr>
            <a:picLocks noChangeAspect="1"/>
          </p:cNvPicPr>
          <p:nvPr/>
        </p:nvPicPr>
        <p:blipFill>
          <a:blip r:embed="rId2" cstate="print"/>
          <a:srcRect/>
          <a:stretch>
            <a:fillRect/>
          </a:stretch>
        </p:blipFill>
        <p:spPr bwMode="auto">
          <a:xfrm>
            <a:off x="1905000" y="4314825"/>
            <a:ext cx="5638800" cy="20478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3"/>
          <p:cNvSpPr>
            <a:spLocks noGrp="1" noChangeArrowheads="1"/>
          </p:cNvSpPr>
          <p:nvPr>
            <p:ph type="sldNum" sz="quarter" idx="10"/>
          </p:nvPr>
        </p:nvSpPr>
        <p:spPr>
          <a:noFill/>
        </p:spPr>
        <p:txBody>
          <a:bodyPr/>
          <a:lstStyle/>
          <a:p>
            <a:fld id="{518C4E00-25B3-4637-8A31-3923DFA3B20B}" type="slidenum">
              <a:rPr lang="en-US" smtClean="0">
                <a:ea typeface="ＭＳ Ｐゴシック" charset="-128"/>
                <a:cs typeface="ＭＳ Ｐゴシック" charset="-128"/>
              </a:rPr>
              <a:pPr/>
              <a:t>21</a:t>
            </a:fld>
            <a:endParaRPr lang="en-US" smtClean="0">
              <a:ea typeface="ＭＳ Ｐゴシック" charset="-128"/>
              <a:cs typeface="ＭＳ Ｐゴシック" charset="-128"/>
            </a:endParaRPr>
          </a:p>
        </p:txBody>
      </p:sp>
      <p:sp>
        <p:nvSpPr>
          <p:cNvPr id="3891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E5E2E1A-BFFF-4CBF-AA36-535E73BC4E76}" type="slidenum">
              <a:rPr lang="en-US" sz="2600" b="1">
                <a:solidFill>
                  <a:schemeClr val="bg1"/>
                </a:solidFill>
              </a:rPr>
              <a:pPr/>
              <a:t>21</a:t>
            </a:fld>
            <a:endParaRPr lang="en-US" sz="2600" b="1">
              <a:solidFill>
                <a:schemeClr val="bg1"/>
              </a:solidFill>
            </a:endParaRPr>
          </a:p>
        </p:txBody>
      </p:sp>
      <p:sp>
        <p:nvSpPr>
          <p:cNvPr id="3891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D812C69-3797-4FDE-87CB-055592BD8AA6}" type="slidenum">
              <a:rPr lang="en-US" sz="2600" b="1">
                <a:solidFill>
                  <a:schemeClr val="bg1"/>
                </a:solidFill>
              </a:rPr>
              <a:pPr/>
              <a:t>21</a:t>
            </a:fld>
            <a:endParaRPr lang="en-US" sz="2600" b="1">
              <a:solidFill>
                <a:schemeClr val="bg1"/>
              </a:solidFill>
            </a:endParaRPr>
          </a:p>
        </p:txBody>
      </p:sp>
      <p:sp>
        <p:nvSpPr>
          <p:cNvPr id="38916" name="AutoShape 2"/>
          <p:cNvSpPr>
            <a:spLocks noGrp="1" noChangeArrowheads="1"/>
          </p:cNvSpPr>
          <p:nvPr>
            <p:ph type="title"/>
          </p:nvPr>
        </p:nvSpPr>
        <p:spPr>
          <a:xfrm>
            <a:off x="762000" y="762000"/>
            <a:ext cx="8153400" cy="1143000"/>
          </a:xfrm>
        </p:spPr>
        <p:txBody>
          <a:bodyPr/>
          <a:lstStyle/>
          <a:p>
            <a:r>
              <a:rPr lang="en-US"/>
              <a:t>Following Guidelines for Electronic</a:t>
            </a:r>
            <a:br>
              <a:rPr lang="en-US"/>
            </a:br>
            <a:r>
              <a:rPr lang="en-US"/>
              <a:t>Communication</a:t>
            </a:r>
          </a:p>
        </p:txBody>
      </p:sp>
      <p:sp>
        <p:nvSpPr>
          <p:cNvPr id="26629" name="Rectangle 3"/>
          <p:cNvSpPr>
            <a:spLocks noGrp="1" noChangeArrowheads="1"/>
          </p:cNvSpPr>
          <p:nvPr>
            <p:ph type="body" idx="1"/>
          </p:nvPr>
        </p:nvSpPr>
        <p:spPr>
          <a:xfrm>
            <a:off x="838200" y="2362200"/>
            <a:ext cx="8001000" cy="3962400"/>
          </a:xfrm>
        </p:spPr>
        <p:txBody>
          <a:bodyPr/>
          <a:lstStyle/>
          <a:p>
            <a:pPr lvl="1" eaLnBrk="1" hangingPunct="1">
              <a:defRPr/>
            </a:pPr>
            <a:r>
              <a:rPr lang="en-US" dirty="0" smtClean="0"/>
              <a:t>Check all messages for viruses</a:t>
            </a:r>
          </a:p>
          <a:p>
            <a:pPr lvl="1" eaLnBrk="1" hangingPunct="1">
              <a:defRPr/>
            </a:pPr>
            <a:r>
              <a:rPr lang="en-US" dirty="0" smtClean="0"/>
              <a:t>Verify communication is appropriate before sending</a:t>
            </a:r>
          </a:p>
          <a:p>
            <a:pPr lvl="1" eaLnBrk="1" hangingPunct="1">
              <a:defRPr/>
            </a:pPr>
            <a:r>
              <a:rPr lang="en-US" dirty="0" smtClean="0"/>
              <a:t>Apply rules of netiquette and other policies</a:t>
            </a:r>
          </a:p>
          <a:p>
            <a:pPr lvl="1" eaLnBrk="1" hangingPunct="1">
              <a:defRPr/>
            </a:pPr>
            <a:r>
              <a:rPr lang="en-US" dirty="0" smtClean="0"/>
              <a:t>Encrypt e-mail messages</a:t>
            </a:r>
          </a:p>
          <a:p>
            <a:pPr lvl="1" eaLnBrk="1" hangingPunct="1">
              <a:defRPr/>
            </a:pPr>
            <a:r>
              <a:rPr lang="en-US" dirty="0" smtClean="0"/>
              <a:t>Back up and archive correspondence</a:t>
            </a:r>
          </a:p>
          <a:p>
            <a:pPr lvl="1" eaLnBrk="1" hangingPunct="1">
              <a:defRPr/>
            </a:pPr>
            <a:r>
              <a:rPr lang="en-US" dirty="0" smtClean="0"/>
              <a:t>Understand the sensitive nature of data sent online</a:t>
            </a:r>
          </a:p>
          <a:p>
            <a:pPr lvl="1" eaLnBrk="1" hangingPunct="1">
              <a:defRPr/>
            </a:pPr>
            <a:r>
              <a:rPr lang="en-US" dirty="0" smtClean="0"/>
              <a:t>Be aware communication can leave an “electronic trail”</a:t>
            </a:r>
          </a:p>
          <a:p>
            <a:pPr lvl="1" eaLnBrk="1" hangingPunct="1">
              <a:defRPr/>
            </a:pPr>
            <a:r>
              <a:rPr lang="en-US" dirty="0" smtClean="0"/>
              <a:t>Follow school and organization guidelines</a:t>
            </a:r>
            <a:endParaRPr lang="en-US" dirty="0"/>
          </a:p>
          <a:p>
            <a:pPr eaLnBrk="1" hangingPunct="1">
              <a:buFont typeface="Wingdings" pitchFamily="2" charset="2"/>
              <a:buChar char="l"/>
              <a:defRPr/>
            </a:pPr>
            <a:endParaRPr lang="en-US" b="1" dirty="0" smtClean="0">
              <a:ea typeface="+mn-ea"/>
              <a:cs typeface="+mn-cs"/>
            </a:endParaRPr>
          </a:p>
          <a:p>
            <a:pPr marL="0" indent="0" eaLnBrk="1" hangingPunct="1">
              <a:buFont typeface="Wingdings" pitchFamily="2" charset="2"/>
              <a:buNone/>
              <a:defRPr/>
            </a:pPr>
            <a:endParaRPr lang="en-US" sz="3600" b="1" dirty="0">
              <a:solidFill>
                <a:schemeClr val="tx2"/>
              </a:solidFill>
              <a:latin typeface="+mj-lt"/>
              <a:ea typeface="+mj-ea"/>
              <a:cs typeface="+mj-cs"/>
            </a:endParaRPr>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3"/>
          <p:cNvSpPr>
            <a:spLocks noGrp="1" noChangeArrowheads="1"/>
          </p:cNvSpPr>
          <p:nvPr>
            <p:ph type="sldNum" sz="quarter" idx="10"/>
          </p:nvPr>
        </p:nvSpPr>
        <p:spPr>
          <a:noFill/>
        </p:spPr>
        <p:txBody>
          <a:bodyPr/>
          <a:lstStyle/>
          <a:p>
            <a:fld id="{59EE7448-1DB8-4DE6-9032-6E28E0A44CF8}" type="slidenum">
              <a:rPr lang="en-US" smtClean="0">
                <a:ea typeface="ＭＳ Ｐゴシック" charset="-128"/>
                <a:cs typeface="ＭＳ Ｐゴシック" charset="-128"/>
              </a:rPr>
              <a:pPr/>
              <a:t>22</a:t>
            </a:fld>
            <a:endParaRPr lang="en-US" smtClean="0">
              <a:ea typeface="ＭＳ Ｐゴシック" charset="-128"/>
              <a:cs typeface="ＭＳ Ｐゴシック" charset="-128"/>
            </a:endParaRPr>
          </a:p>
        </p:txBody>
      </p:sp>
      <p:sp>
        <p:nvSpPr>
          <p:cNvPr id="3993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032B722-0BD4-4574-BA52-1F6E2F5E4FC4}" type="slidenum">
              <a:rPr lang="en-US" sz="2600" b="1">
                <a:solidFill>
                  <a:schemeClr val="bg1"/>
                </a:solidFill>
              </a:rPr>
              <a:pPr/>
              <a:t>22</a:t>
            </a:fld>
            <a:endParaRPr lang="en-US" sz="2600" b="1">
              <a:solidFill>
                <a:schemeClr val="bg1"/>
              </a:solidFill>
            </a:endParaRPr>
          </a:p>
        </p:txBody>
      </p:sp>
      <p:sp>
        <p:nvSpPr>
          <p:cNvPr id="39939" name="Title 1"/>
          <p:cNvSpPr>
            <a:spLocks noGrp="1"/>
          </p:cNvSpPr>
          <p:nvPr>
            <p:ph type="title"/>
          </p:nvPr>
        </p:nvSpPr>
        <p:spPr/>
        <p:txBody>
          <a:bodyPr/>
          <a:lstStyle/>
          <a:p>
            <a:pPr eaLnBrk="1" hangingPunct="1"/>
            <a:r>
              <a:rPr lang="en-US" smtClean="0"/>
              <a:t>Summary</a:t>
            </a:r>
          </a:p>
        </p:txBody>
      </p:sp>
      <p:sp>
        <p:nvSpPr>
          <p:cNvPr id="39940" name="Content Placeholder 2"/>
          <p:cNvSpPr>
            <a:spLocks noGrp="1"/>
          </p:cNvSpPr>
          <p:nvPr>
            <p:ph idx="1"/>
          </p:nvPr>
        </p:nvSpPr>
        <p:spPr/>
        <p:txBody>
          <a:bodyPr/>
          <a:lstStyle/>
          <a:p>
            <a:pPr eaLnBrk="1" hangingPunct="1">
              <a:buFont typeface="Wingdings" charset="2"/>
              <a:buNone/>
            </a:pPr>
            <a:r>
              <a:rPr lang="en-US" sz="2600" smtClean="0"/>
              <a:t>In this lesson, you learned:</a:t>
            </a:r>
          </a:p>
          <a:p>
            <a:r>
              <a:rPr lang="en-US" sz="2600" smtClean="0"/>
              <a:t>Teleconferencing uses a telecommunications system to serve groups, permitting the live exchange and sharing of information between two or more people.</a:t>
            </a:r>
          </a:p>
          <a:p>
            <a:r>
              <a:rPr lang="en-US" sz="2600" smtClean="0"/>
              <a:t>Syndication (Really Simple Syndication or RSS), also known as Rich Site Summary and RDF Summary, are formats originally developed to facilitate the syndication of news articles.</a:t>
            </a:r>
          </a:p>
        </p:txBody>
      </p:sp>
      <p:sp>
        <p:nvSpPr>
          <p:cNvPr id="3994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2EB7C4C-37A5-4CBB-92E3-E4EB516C9BA7}" type="slidenum">
              <a:rPr lang="en-US" sz="2600" b="1">
                <a:solidFill>
                  <a:schemeClr val="bg1"/>
                </a:solidFill>
              </a:rPr>
              <a:pPr/>
              <a:t>22</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3"/>
          <p:cNvSpPr>
            <a:spLocks noGrp="1" noChangeArrowheads="1"/>
          </p:cNvSpPr>
          <p:nvPr>
            <p:ph type="sldNum" sz="quarter" idx="10"/>
          </p:nvPr>
        </p:nvSpPr>
        <p:spPr>
          <a:noFill/>
        </p:spPr>
        <p:txBody>
          <a:bodyPr/>
          <a:lstStyle/>
          <a:p>
            <a:fld id="{4F5FD472-4264-43BA-A6CE-8EC79F7A852B}" type="slidenum">
              <a:rPr lang="en-US" smtClean="0">
                <a:ea typeface="ＭＳ Ｐゴシック" charset="-128"/>
                <a:cs typeface="ＭＳ Ｐゴシック" charset="-128"/>
              </a:rPr>
              <a:pPr/>
              <a:t>23</a:t>
            </a:fld>
            <a:endParaRPr lang="en-US" smtClean="0">
              <a:ea typeface="ＭＳ Ｐゴシック" charset="-128"/>
              <a:cs typeface="ＭＳ Ｐゴシック" charset="-128"/>
            </a:endParaRPr>
          </a:p>
        </p:txBody>
      </p:sp>
      <p:sp>
        <p:nvSpPr>
          <p:cNvPr id="4096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DEC53AA-8D8C-4592-AA29-8E1175F8E760}" type="slidenum">
              <a:rPr lang="en-US" sz="2600" b="1">
                <a:solidFill>
                  <a:schemeClr val="bg1"/>
                </a:solidFill>
              </a:rPr>
              <a:pPr/>
              <a:t>23</a:t>
            </a:fld>
            <a:endParaRPr lang="en-US" sz="2600" b="1">
              <a:solidFill>
                <a:schemeClr val="bg1"/>
              </a:solidFill>
            </a:endParaRPr>
          </a:p>
        </p:txBody>
      </p:sp>
      <p:sp>
        <p:nvSpPr>
          <p:cNvPr id="40963" name="Title 1"/>
          <p:cNvSpPr>
            <a:spLocks noGrp="1"/>
          </p:cNvSpPr>
          <p:nvPr>
            <p:ph type="title"/>
          </p:nvPr>
        </p:nvSpPr>
        <p:spPr/>
        <p:txBody>
          <a:bodyPr/>
          <a:lstStyle/>
          <a:p>
            <a:pPr eaLnBrk="1" hangingPunct="1"/>
            <a:r>
              <a:rPr lang="en-US" smtClean="0"/>
              <a:t>Summary (continued)</a:t>
            </a:r>
          </a:p>
        </p:txBody>
      </p:sp>
      <p:sp>
        <p:nvSpPr>
          <p:cNvPr id="40964" name="Content Placeholder 2"/>
          <p:cNvSpPr>
            <a:spLocks noGrp="1"/>
          </p:cNvSpPr>
          <p:nvPr>
            <p:ph idx="1"/>
          </p:nvPr>
        </p:nvSpPr>
        <p:spPr/>
        <p:txBody>
          <a:bodyPr/>
          <a:lstStyle/>
          <a:p>
            <a:r>
              <a:rPr lang="en-US" smtClean="0"/>
              <a:t>Electronic communication offers many advantages over other types of communication. For example, the communication is not restricted to a specific place and time. Secondly, in most instances, it uses text and graphics rather than voice. These tools also provide for different types of correspondence such as one to one, one to many, or many to many.</a:t>
            </a:r>
          </a:p>
        </p:txBody>
      </p:sp>
      <p:sp>
        <p:nvSpPr>
          <p:cNvPr id="4096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78A73C5-CEE1-4BD1-B410-07852634AB4E}" type="slidenum">
              <a:rPr lang="en-US" sz="2600" b="1">
                <a:solidFill>
                  <a:schemeClr val="bg1"/>
                </a:solidFill>
              </a:rPr>
              <a:pPr/>
              <a:t>23</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3"/>
          <p:cNvSpPr>
            <a:spLocks noGrp="1" noChangeArrowheads="1"/>
          </p:cNvSpPr>
          <p:nvPr>
            <p:ph type="sldNum" sz="quarter" idx="10"/>
          </p:nvPr>
        </p:nvSpPr>
        <p:spPr>
          <a:noFill/>
        </p:spPr>
        <p:txBody>
          <a:bodyPr/>
          <a:lstStyle/>
          <a:p>
            <a:fld id="{BBBBF224-219C-4EDD-832A-781A83BC5527}" type="slidenum">
              <a:rPr lang="en-US" smtClean="0">
                <a:ea typeface="ＭＳ Ｐゴシック" charset="-128"/>
                <a:cs typeface="ＭＳ Ｐゴシック" charset="-128"/>
              </a:rPr>
              <a:pPr/>
              <a:t>24</a:t>
            </a:fld>
            <a:endParaRPr lang="en-US" smtClean="0">
              <a:ea typeface="ＭＳ Ｐゴシック" charset="-128"/>
              <a:cs typeface="ＭＳ Ｐゴシック" charset="-128"/>
            </a:endParaRPr>
          </a:p>
        </p:txBody>
      </p:sp>
      <p:sp>
        <p:nvSpPr>
          <p:cNvPr id="4198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F4B76C0-A5C2-4E83-AA08-56748A15DFC9}" type="slidenum">
              <a:rPr lang="en-US" sz="2600" b="1">
                <a:solidFill>
                  <a:schemeClr val="bg1"/>
                </a:solidFill>
              </a:rPr>
              <a:pPr/>
              <a:t>24</a:t>
            </a:fld>
            <a:endParaRPr lang="en-US" sz="2600" b="1">
              <a:solidFill>
                <a:schemeClr val="bg1"/>
              </a:solidFill>
            </a:endParaRPr>
          </a:p>
        </p:txBody>
      </p:sp>
      <p:sp>
        <p:nvSpPr>
          <p:cNvPr id="41987" name="Title 1"/>
          <p:cNvSpPr>
            <a:spLocks noGrp="1"/>
          </p:cNvSpPr>
          <p:nvPr>
            <p:ph type="title"/>
          </p:nvPr>
        </p:nvSpPr>
        <p:spPr/>
        <p:txBody>
          <a:bodyPr/>
          <a:lstStyle/>
          <a:p>
            <a:pPr eaLnBrk="1" hangingPunct="1"/>
            <a:r>
              <a:rPr lang="en-US" smtClean="0"/>
              <a:t>Summary (continued)</a:t>
            </a:r>
          </a:p>
        </p:txBody>
      </p:sp>
      <p:sp>
        <p:nvSpPr>
          <p:cNvPr id="41988" name="Content Placeholder 2"/>
          <p:cNvSpPr>
            <a:spLocks noGrp="1"/>
          </p:cNvSpPr>
          <p:nvPr>
            <p:ph idx="1"/>
          </p:nvPr>
        </p:nvSpPr>
        <p:spPr/>
        <p:txBody>
          <a:bodyPr/>
          <a:lstStyle/>
          <a:p>
            <a:r>
              <a:rPr lang="en-US" sz="2500"/>
              <a:t>Typical communication problems include failing to connect to the Internet or to your e-mail server. Being unable to download or view an e-mail attachment could be due to the size of the attachment, a virus in the message, the sender, or the type of e-mail.</a:t>
            </a:r>
          </a:p>
          <a:p>
            <a:r>
              <a:rPr lang="en-US" sz="2500"/>
              <a:t>Communications netiquette, a combination of the words net and etiquette, refers to good manners and proper behaviors when communicating through electronic media.</a:t>
            </a:r>
          </a:p>
        </p:txBody>
      </p:sp>
      <p:sp>
        <p:nvSpPr>
          <p:cNvPr id="4198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CE84D2C-399D-4AF5-B8C7-56505EB28BAA}" type="slidenum">
              <a:rPr lang="en-US" sz="2600" b="1">
                <a:solidFill>
                  <a:schemeClr val="bg1"/>
                </a:solidFill>
              </a:rPr>
              <a:pPr/>
              <a:t>24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3"/>
          <p:cNvSpPr>
            <a:spLocks noGrp="1" noChangeArrowheads="1"/>
          </p:cNvSpPr>
          <p:nvPr>
            <p:ph type="sldNum" sz="quarter" idx="10"/>
          </p:nvPr>
        </p:nvSpPr>
        <p:spPr>
          <a:noFill/>
        </p:spPr>
        <p:txBody>
          <a:bodyPr/>
          <a:lstStyle/>
          <a:p>
            <a:fld id="{673D33E8-4404-4D6D-8575-2250826FD01E}" type="slidenum">
              <a:rPr lang="en-US" smtClean="0">
                <a:ea typeface="ＭＳ Ｐゴシック" charset="-128"/>
                <a:cs typeface="ＭＳ Ｐゴシック" charset="-128"/>
              </a:rPr>
              <a:pPr/>
              <a:t>25</a:t>
            </a:fld>
            <a:endParaRPr lang="en-US" smtClean="0">
              <a:ea typeface="ＭＳ Ｐゴシック" charset="-128"/>
              <a:cs typeface="ＭＳ Ｐゴシック" charset="-128"/>
            </a:endParaRPr>
          </a:p>
        </p:txBody>
      </p:sp>
      <p:sp>
        <p:nvSpPr>
          <p:cNvPr id="440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B8BD96B-3784-4599-84F0-C6A9A2246568}" type="slidenum">
              <a:rPr lang="en-US" sz="2600" b="1">
                <a:solidFill>
                  <a:schemeClr val="bg1"/>
                </a:solidFill>
              </a:rPr>
              <a:pPr/>
              <a:t>25</a:t>
            </a:fld>
            <a:endParaRPr lang="en-US" sz="2600" b="1">
              <a:solidFill>
                <a:schemeClr val="bg1"/>
              </a:solidFill>
            </a:endParaRPr>
          </a:p>
        </p:txBody>
      </p:sp>
      <p:sp>
        <p:nvSpPr>
          <p:cNvPr id="44035" name="Title 1"/>
          <p:cNvSpPr>
            <a:spLocks noGrp="1"/>
          </p:cNvSpPr>
          <p:nvPr>
            <p:ph type="title"/>
          </p:nvPr>
        </p:nvSpPr>
        <p:spPr/>
        <p:txBody>
          <a:bodyPr/>
          <a:lstStyle/>
          <a:p>
            <a:pPr eaLnBrk="1" hangingPunct="1"/>
            <a:r>
              <a:rPr lang="en-US" smtClean="0"/>
              <a:t>Summary (continued)</a:t>
            </a:r>
          </a:p>
        </p:txBody>
      </p:sp>
      <p:sp>
        <p:nvSpPr>
          <p:cNvPr id="44036" name="Content Placeholder 2"/>
          <p:cNvSpPr>
            <a:spLocks noGrp="1"/>
          </p:cNvSpPr>
          <p:nvPr>
            <p:ph idx="1"/>
          </p:nvPr>
        </p:nvSpPr>
        <p:spPr/>
        <p:txBody>
          <a:bodyPr/>
          <a:lstStyle/>
          <a:p>
            <a:r>
              <a:rPr lang="en-US" sz="2200"/>
              <a:t>Fraud is a computer crime that involves manipulating a computer or computer data to dishonestly obtain money, property, or other things of value or to cause loss.</a:t>
            </a:r>
          </a:p>
          <a:p>
            <a:r>
              <a:rPr lang="en-US" sz="2200"/>
              <a:t>A virus is a program that has been written, usually by a hacker, to corrupt data on a computer. The virus is attached to a file and then spreads from one file to another once the program is started.</a:t>
            </a:r>
          </a:p>
          <a:p>
            <a:r>
              <a:rPr lang="en-US" sz="2200"/>
              <a:t>Computer security can keep hardware, software, and data safe from harm or destruction. The best way to protect data is to effectively control access to it.</a:t>
            </a:r>
          </a:p>
        </p:txBody>
      </p:sp>
      <p:sp>
        <p:nvSpPr>
          <p:cNvPr id="4403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B524A64-7D60-468C-AE6E-3D9EDB95E867}" type="slidenum">
              <a:rPr lang="en-US" sz="2600" b="1">
                <a:solidFill>
                  <a:schemeClr val="bg1"/>
                </a:solidFill>
              </a:rPr>
              <a:pPr/>
              <a:t>25</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7A236018-43AB-4B29-B6EB-EB6FDCAFB477}"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7235E5D-95B1-411B-B8CD-A1C1C5E82288}" type="slidenum">
              <a:rPr lang="en-US" sz="2600" b="1">
                <a:solidFill>
                  <a:schemeClr val="bg1"/>
                </a:solidFill>
              </a:rPr>
              <a:pPr/>
              <a:t>3</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AD2BF0D-B7D4-472F-BD6E-F52DB026063F}"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smtClean="0"/>
              <a:t>Vocabulary</a:t>
            </a:r>
          </a:p>
        </p:txBody>
      </p:sp>
      <p:sp>
        <p:nvSpPr>
          <p:cNvPr id="20485" name="Rectangle 3"/>
          <p:cNvSpPr>
            <a:spLocks noGrp="1" noChangeArrowheads="1"/>
          </p:cNvSpPr>
          <p:nvPr>
            <p:ph type="body" sz="half" idx="1"/>
          </p:nvPr>
        </p:nvSpPr>
        <p:spPr/>
        <p:txBody>
          <a:bodyPr/>
          <a:lstStyle/>
          <a:p>
            <a:r>
              <a:rPr lang="en-US" sz="2200"/>
              <a:t>filtering</a:t>
            </a:r>
          </a:p>
          <a:p>
            <a:r>
              <a:rPr lang="en-US" sz="2200"/>
              <a:t>fraud</a:t>
            </a:r>
          </a:p>
          <a:p>
            <a:r>
              <a:rPr lang="en-US" sz="2200"/>
              <a:t>hoax</a:t>
            </a:r>
          </a:p>
          <a:p>
            <a:r>
              <a:rPr lang="en-US" sz="2200"/>
              <a:t>logic bomb</a:t>
            </a:r>
          </a:p>
          <a:p>
            <a:r>
              <a:rPr lang="en-US" sz="2200"/>
              <a:t>netiquette</a:t>
            </a:r>
          </a:p>
          <a:p>
            <a:r>
              <a:rPr lang="en-US" sz="2200"/>
              <a:t>phishing</a:t>
            </a:r>
          </a:p>
          <a:p>
            <a:r>
              <a:rPr lang="en-US" sz="2200"/>
              <a:t>pyramid scheme</a:t>
            </a:r>
          </a:p>
          <a:p>
            <a:r>
              <a:rPr lang="en-US" sz="2200"/>
              <a:t>RDF Summary</a:t>
            </a:r>
          </a:p>
          <a:p>
            <a:endParaRPr lang="en-US" sz="2400"/>
          </a:p>
        </p:txBody>
      </p:sp>
      <p:sp>
        <p:nvSpPr>
          <p:cNvPr id="20486" name="Rectangle 4"/>
          <p:cNvSpPr>
            <a:spLocks noGrp="1" noChangeArrowheads="1"/>
          </p:cNvSpPr>
          <p:nvPr>
            <p:ph type="body" sz="half" idx="2"/>
          </p:nvPr>
        </p:nvSpPr>
        <p:spPr/>
        <p:txBody>
          <a:bodyPr/>
          <a:lstStyle/>
          <a:p>
            <a:r>
              <a:rPr lang="en-US" sz="2600" smtClean="0"/>
              <a:t>spam</a:t>
            </a:r>
          </a:p>
          <a:p>
            <a:r>
              <a:rPr lang="en-US" sz="2600" smtClean="0"/>
              <a:t>tagging</a:t>
            </a:r>
          </a:p>
          <a:p>
            <a:r>
              <a:rPr lang="en-US" sz="2600" smtClean="0"/>
              <a:t>teleconferencing</a:t>
            </a:r>
          </a:p>
          <a:p>
            <a:r>
              <a:rPr lang="en-US" sz="2600" smtClean="0"/>
              <a:t>time bomb</a:t>
            </a:r>
          </a:p>
          <a:p>
            <a:r>
              <a:rPr lang="en-US" sz="2600" smtClean="0"/>
              <a:t>Trojan horse</a:t>
            </a:r>
          </a:p>
          <a:p>
            <a:r>
              <a:rPr lang="en-US" sz="2600" smtClean="0"/>
              <a:t>urban legend</a:t>
            </a:r>
          </a:p>
          <a:p>
            <a:r>
              <a:rPr lang="en-US" sz="2600" smtClean="0"/>
              <a:t>virus</a:t>
            </a:r>
          </a:p>
          <a:p>
            <a:r>
              <a:rPr lang="en-US" sz="2600" smtClean="0"/>
              <a:t>worm</a:t>
            </a:r>
          </a:p>
          <a:p>
            <a:endParaRPr lang="en-US"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2"/>
          <p:cNvSpPr>
            <a:spLocks noGrp="1" noChangeArrowheads="1"/>
          </p:cNvSpPr>
          <p:nvPr>
            <p:ph type="title"/>
          </p:nvPr>
        </p:nvSpPr>
        <p:spPr/>
        <p:txBody>
          <a:bodyPr/>
          <a:lstStyle/>
          <a:p>
            <a:pPr eaLnBrk="1" hangingPunct="1"/>
            <a:r>
              <a:rPr lang="en-US" smtClean="0"/>
              <a:t>Exploring Communication Methods</a:t>
            </a:r>
          </a:p>
        </p:txBody>
      </p:sp>
      <p:sp>
        <p:nvSpPr>
          <p:cNvPr id="21506" name="Rectangle 3"/>
          <p:cNvSpPr>
            <a:spLocks noGrp="1" noChangeArrowheads="1"/>
          </p:cNvSpPr>
          <p:nvPr>
            <p:ph sz="half" idx="1"/>
          </p:nvPr>
        </p:nvSpPr>
        <p:spPr/>
        <p:txBody>
          <a:bodyPr/>
          <a:lstStyle/>
          <a:p>
            <a:r>
              <a:rPr lang="en-US"/>
              <a:t>When you work with computers to communicate, you can use a variety of electronic communication methods, including e-mail and texting.</a:t>
            </a:r>
          </a:p>
          <a:p>
            <a:pPr eaLnBrk="1" hangingPunct="1"/>
            <a:endParaRPr lang="en-US"/>
          </a:p>
          <a:p>
            <a:pPr eaLnBrk="1" hangingPunct="1"/>
            <a:endParaRPr lang="en-US"/>
          </a:p>
        </p:txBody>
      </p:sp>
      <p:pic>
        <p:nvPicPr>
          <p:cNvPr id="21507" name="Content Placeholder 2"/>
          <p:cNvPicPr>
            <a:picLocks noGrp="1" noChangeAspect="1"/>
          </p:cNvPicPr>
          <p:nvPr>
            <p:ph sz="half" idx="2"/>
          </p:nvPr>
        </p:nvPicPr>
        <p:blipFill>
          <a:blip r:embed="rId2" cstate="print"/>
          <a:srcRect/>
          <a:stretch>
            <a:fillRect/>
          </a:stretch>
        </p:blipFill>
        <p:spPr>
          <a:xfrm>
            <a:off x="5443538" y="2362200"/>
            <a:ext cx="2405062" cy="3724275"/>
          </a:xfrm>
        </p:spPr>
      </p:pic>
      <p:sp>
        <p:nvSpPr>
          <p:cNvPr id="21508" name="Rectangle 13"/>
          <p:cNvSpPr>
            <a:spLocks noGrp="1" noChangeArrowheads="1"/>
          </p:cNvSpPr>
          <p:nvPr>
            <p:ph type="sldNum" sz="quarter" idx="10"/>
          </p:nvPr>
        </p:nvSpPr>
        <p:spPr>
          <a:noFill/>
        </p:spPr>
        <p:txBody>
          <a:bodyPr/>
          <a:lstStyle/>
          <a:p>
            <a:fld id="{923206C4-7FC5-4BB6-9623-B73692DAF659}" type="slidenum">
              <a:rPr lang="en-US" smtClean="0">
                <a:ea typeface="ＭＳ Ｐゴシック" charset="-128"/>
                <a:cs typeface="ＭＳ Ｐゴシック" charset="-128"/>
              </a:rPr>
              <a:pPr/>
              <a:t>4</a:t>
            </a:fld>
            <a:endParaRPr lang="en-US" smtClean="0">
              <a:ea typeface="ＭＳ Ｐゴシック" charset="-128"/>
              <a:cs typeface="ＭＳ Ｐゴシック" charset="-128"/>
            </a:endParaRPr>
          </a:p>
        </p:txBody>
      </p:sp>
      <p:sp>
        <p:nvSpPr>
          <p:cNvPr id="2150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8A8908B-8C0D-45B6-8653-DA46179F1D3C}" type="slidenum">
              <a:rPr lang="en-US" sz="2600" b="1">
                <a:solidFill>
                  <a:schemeClr val="bg1"/>
                </a:solidFill>
              </a:rPr>
              <a:pPr/>
              <a:t>4</a:t>
            </a:fld>
            <a:endParaRPr lang="en-US" sz="2600" b="1">
              <a:solidFill>
                <a:schemeClr val="bg1"/>
              </a:solidFill>
            </a:endParaRPr>
          </a:p>
        </p:txBody>
      </p:sp>
      <p:sp>
        <p:nvSpPr>
          <p:cNvPr id="2151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EFA8283-5C88-4A16-A9EA-767802139ECC}" type="slidenum">
              <a:rPr lang="en-US" sz="2600" b="1">
                <a:solidFill>
                  <a:schemeClr val="bg1"/>
                </a:solidFill>
              </a:rPr>
              <a:pPr/>
              <a:t>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2"/>
          <p:cNvSpPr>
            <a:spLocks noGrp="1" noChangeArrowheads="1"/>
          </p:cNvSpPr>
          <p:nvPr>
            <p:ph type="title"/>
          </p:nvPr>
        </p:nvSpPr>
        <p:spPr/>
        <p:txBody>
          <a:bodyPr/>
          <a:lstStyle/>
          <a:p>
            <a:pPr eaLnBrk="1" hangingPunct="1"/>
            <a:r>
              <a:rPr lang="en-US"/>
              <a:t>Exploring Communication Methods (continued)</a:t>
            </a:r>
          </a:p>
        </p:txBody>
      </p:sp>
      <p:sp>
        <p:nvSpPr>
          <p:cNvPr id="22530" name="Rectangle 3"/>
          <p:cNvSpPr>
            <a:spLocks noGrp="1" noChangeArrowheads="1"/>
          </p:cNvSpPr>
          <p:nvPr>
            <p:ph idx="1"/>
          </p:nvPr>
        </p:nvSpPr>
        <p:spPr/>
        <p:txBody>
          <a:bodyPr/>
          <a:lstStyle/>
          <a:p>
            <a:r>
              <a:rPr lang="en-US"/>
              <a:t>Teleconferencing uses a telecommunications system to serve groups, permitting the live exchange and sharing of information between two or more people.</a:t>
            </a:r>
          </a:p>
          <a:p>
            <a:r>
              <a:rPr lang="en-US"/>
              <a:t>Syndication (Really Simple Syndication, or RSS), also known as Rich Site Summary and RDF Summary, are formats widely used to share the contents of blogs.</a:t>
            </a:r>
          </a:p>
          <a:p>
            <a:pPr eaLnBrk="1" hangingPunct="1"/>
            <a:endParaRPr lang="en-US"/>
          </a:p>
          <a:p>
            <a:pPr eaLnBrk="1" hangingPunct="1"/>
            <a:endParaRPr lang="en-US"/>
          </a:p>
        </p:txBody>
      </p:sp>
      <p:sp>
        <p:nvSpPr>
          <p:cNvPr id="22531" name="Rectangle 13"/>
          <p:cNvSpPr>
            <a:spLocks noGrp="1" noChangeArrowheads="1"/>
          </p:cNvSpPr>
          <p:nvPr>
            <p:ph type="sldNum" sz="quarter" idx="10"/>
          </p:nvPr>
        </p:nvSpPr>
        <p:spPr>
          <a:noFill/>
        </p:spPr>
        <p:txBody>
          <a:bodyPr/>
          <a:lstStyle/>
          <a:p>
            <a:fld id="{2C6587B1-0274-47AE-B2C9-07D9C3B82E51}" type="slidenum">
              <a:rPr lang="en-US" smtClean="0">
                <a:ea typeface="ＭＳ Ｐゴシック" charset="-128"/>
                <a:cs typeface="ＭＳ Ｐゴシック" charset="-128"/>
              </a:rPr>
              <a:pPr/>
              <a:t>5</a:t>
            </a:fld>
            <a:endParaRPr lang="en-US" smtClean="0">
              <a:ea typeface="ＭＳ Ｐゴシック" charset="-128"/>
              <a:cs typeface="ＭＳ Ｐゴシック" charset="-128"/>
            </a:endParaRPr>
          </a:p>
        </p:txBody>
      </p:sp>
      <p:sp>
        <p:nvSpPr>
          <p:cNvPr id="2253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58ADC5C-069B-4D05-BA3F-572B9A8FBCB1}" type="slidenum">
              <a:rPr lang="en-US" sz="2600" b="1">
                <a:solidFill>
                  <a:schemeClr val="bg1"/>
                </a:solidFill>
              </a:rPr>
              <a:pPr/>
              <a:t>5</a:t>
            </a:fld>
            <a:endParaRPr lang="en-US" sz="2600" b="1">
              <a:solidFill>
                <a:schemeClr val="bg1"/>
              </a:solidFill>
            </a:endParaRPr>
          </a:p>
        </p:txBody>
      </p:sp>
      <p:sp>
        <p:nvSpPr>
          <p:cNvPr id="2253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9544A0A-A1FF-461F-95FA-B633E48C4B0E}" type="slidenum">
              <a:rPr lang="en-US" sz="2600" b="1">
                <a:solidFill>
                  <a:schemeClr val="bg1"/>
                </a:solidFill>
              </a:rPr>
              <a:pPr/>
              <a:t>5</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3"/>
          <p:cNvSpPr>
            <a:spLocks noGrp="1" noChangeArrowheads="1"/>
          </p:cNvSpPr>
          <p:nvPr>
            <p:ph type="sldNum" sz="quarter" idx="10"/>
          </p:nvPr>
        </p:nvSpPr>
        <p:spPr>
          <a:noFill/>
        </p:spPr>
        <p:txBody>
          <a:bodyPr/>
          <a:lstStyle/>
          <a:p>
            <a:fld id="{026658AB-547E-484E-ADB8-4E152D8A9E3A}" type="slidenum">
              <a:rPr lang="en-US" smtClean="0">
                <a:ea typeface="ＭＳ Ｐゴシック" charset="-128"/>
                <a:cs typeface="ＭＳ Ｐゴシック" charset="-128"/>
              </a:rPr>
              <a:pPr/>
              <a:t>6</a:t>
            </a:fld>
            <a:endParaRPr lang="en-US" smtClean="0">
              <a:ea typeface="ＭＳ Ｐゴシック" charset="-128"/>
              <a:cs typeface="ＭＳ Ｐゴシック" charset="-128"/>
            </a:endParaRPr>
          </a:p>
        </p:txBody>
      </p:sp>
      <p:sp>
        <p:nvSpPr>
          <p:cNvPr id="235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C579D01-7C44-4052-8D1A-D73148036212}" type="slidenum">
              <a:rPr lang="en-US" sz="2600" b="1">
                <a:solidFill>
                  <a:schemeClr val="bg1"/>
                </a:solidFill>
              </a:rPr>
              <a:pPr/>
              <a:t>6</a:t>
            </a:fld>
            <a:endParaRPr lang="en-US" sz="2600" b="1">
              <a:solidFill>
                <a:schemeClr val="bg1"/>
              </a:solidFill>
            </a:endParaRPr>
          </a:p>
        </p:txBody>
      </p:sp>
      <p:sp>
        <p:nvSpPr>
          <p:cNvPr id="2355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79537B2-4B98-4DB0-A255-3D3B918C1BBD}" type="slidenum">
              <a:rPr lang="en-US" sz="2600" b="1">
                <a:solidFill>
                  <a:schemeClr val="bg1"/>
                </a:solidFill>
              </a:rPr>
              <a:pPr/>
              <a:t>6</a:t>
            </a:fld>
            <a:endParaRPr lang="en-US" sz="2600" b="1">
              <a:solidFill>
                <a:schemeClr val="bg1"/>
              </a:solidFill>
            </a:endParaRPr>
          </a:p>
        </p:txBody>
      </p:sp>
      <p:sp>
        <p:nvSpPr>
          <p:cNvPr id="23556" name="AutoShape 2"/>
          <p:cNvSpPr>
            <a:spLocks noGrp="1" noChangeArrowheads="1"/>
          </p:cNvSpPr>
          <p:nvPr>
            <p:ph type="title"/>
          </p:nvPr>
        </p:nvSpPr>
        <p:spPr>
          <a:xfrm>
            <a:off x="762000" y="762000"/>
            <a:ext cx="8153400" cy="1143000"/>
          </a:xfrm>
        </p:spPr>
        <p:txBody>
          <a:bodyPr/>
          <a:lstStyle/>
          <a:p>
            <a:pPr eaLnBrk="1" hangingPunct="1"/>
            <a:r>
              <a:rPr lang="en-US"/>
              <a:t>Identifying the Advantages of Electronic Communication</a:t>
            </a:r>
          </a:p>
        </p:txBody>
      </p:sp>
      <p:sp>
        <p:nvSpPr>
          <p:cNvPr id="23557" name="Rectangle 3"/>
          <p:cNvSpPr>
            <a:spLocks noGrp="1" noChangeArrowheads="1"/>
          </p:cNvSpPr>
          <p:nvPr>
            <p:ph type="body" idx="1"/>
          </p:nvPr>
        </p:nvSpPr>
        <p:spPr>
          <a:xfrm>
            <a:off x="838200" y="2362200"/>
            <a:ext cx="7693025" cy="3962400"/>
          </a:xfrm>
        </p:spPr>
        <p:txBody>
          <a:bodyPr/>
          <a:lstStyle/>
          <a:p>
            <a:r>
              <a:rPr lang="en-US" sz="2600" smtClean="0"/>
              <a:t>Electronic communication offers many advantages over other types of communication:</a:t>
            </a:r>
            <a:endParaRPr lang="en-US" smtClean="0"/>
          </a:p>
          <a:p>
            <a:pPr lvl="1"/>
            <a:r>
              <a:rPr lang="en-US" smtClean="0"/>
              <a:t>Not restricted to a specific place and time</a:t>
            </a:r>
          </a:p>
          <a:p>
            <a:pPr lvl="1"/>
            <a:r>
              <a:rPr lang="en-US" smtClean="0"/>
              <a:t>You can use text and graphics</a:t>
            </a:r>
          </a:p>
          <a:p>
            <a:pPr lvl="1"/>
            <a:r>
              <a:rPr lang="en-US" smtClean="0"/>
              <a:t>You can use more than one type of correspondence</a:t>
            </a:r>
          </a:p>
          <a:p>
            <a:pPr lvl="1"/>
            <a:r>
              <a:rPr lang="en-US" smtClean="0"/>
              <a:t>Fosters community building</a:t>
            </a:r>
          </a:p>
          <a:p>
            <a:pPr lvl="1"/>
            <a:r>
              <a:rPr lang="en-US" smtClean="0"/>
              <a:t>Online document sharing</a:t>
            </a:r>
          </a:p>
          <a:p>
            <a:pPr eaLnBrk="1" hangingPunct="1"/>
            <a:endParaRPr lang="en-US"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3"/>
          <p:cNvSpPr>
            <a:spLocks noGrp="1" noChangeArrowheads="1"/>
          </p:cNvSpPr>
          <p:nvPr>
            <p:ph type="sldNum" sz="quarter" idx="10"/>
          </p:nvPr>
        </p:nvSpPr>
        <p:spPr>
          <a:noFill/>
        </p:spPr>
        <p:txBody>
          <a:bodyPr/>
          <a:lstStyle/>
          <a:p>
            <a:fld id="{D32531A4-DFE6-4B2A-A712-689C871414C7}" type="slidenum">
              <a:rPr lang="en-US" smtClean="0">
                <a:ea typeface="ＭＳ Ｐゴシック" charset="-128"/>
                <a:cs typeface="ＭＳ Ｐゴシック" charset="-128"/>
              </a:rPr>
              <a:pPr/>
              <a:t>7</a:t>
            </a:fld>
            <a:endParaRPr lang="en-US" smtClean="0">
              <a:ea typeface="ＭＳ Ｐゴシック" charset="-128"/>
              <a:cs typeface="ＭＳ Ｐゴシック" charset="-128"/>
            </a:endParaRPr>
          </a:p>
        </p:txBody>
      </p:sp>
      <p:sp>
        <p:nvSpPr>
          <p:cNvPr id="245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71A1B06-E5D2-49E8-B047-EDA6B6E7C51E}" type="slidenum">
              <a:rPr lang="en-US" sz="2600" b="1">
                <a:solidFill>
                  <a:schemeClr val="bg1"/>
                </a:solidFill>
              </a:rPr>
              <a:pPr/>
              <a:t>7</a:t>
            </a:fld>
            <a:endParaRPr lang="en-US" sz="2600" b="1">
              <a:solidFill>
                <a:schemeClr val="bg1"/>
              </a:solidFill>
            </a:endParaRPr>
          </a:p>
        </p:txBody>
      </p:sp>
      <p:sp>
        <p:nvSpPr>
          <p:cNvPr id="2457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563F18E-5AE1-4EEA-899F-0C1C060F8B6A}" type="slidenum">
              <a:rPr lang="en-US" sz="2600" b="1">
                <a:solidFill>
                  <a:schemeClr val="bg1"/>
                </a:solidFill>
              </a:rPr>
              <a:pPr/>
              <a:t>7</a:t>
            </a:fld>
            <a:endParaRPr lang="en-US" sz="2600" b="1">
              <a:solidFill>
                <a:schemeClr val="bg1"/>
              </a:solidFill>
            </a:endParaRPr>
          </a:p>
        </p:txBody>
      </p:sp>
      <p:sp>
        <p:nvSpPr>
          <p:cNvPr id="24580" name="AutoShape 2"/>
          <p:cNvSpPr>
            <a:spLocks noGrp="1" noChangeArrowheads="1"/>
          </p:cNvSpPr>
          <p:nvPr>
            <p:ph type="title"/>
          </p:nvPr>
        </p:nvSpPr>
        <p:spPr>
          <a:xfrm>
            <a:off x="762000" y="762000"/>
            <a:ext cx="8153400" cy="1143000"/>
          </a:xfrm>
        </p:spPr>
        <p:txBody>
          <a:bodyPr/>
          <a:lstStyle/>
          <a:p>
            <a:pPr eaLnBrk="1" hangingPunct="1"/>
            <a:r>
              <a:rPr lang="en-US" sz="3200"/>
              <a:t>Identifying the Advantages of Electronic</a:t>
            </a:r>
            <a:br>
              <a:rPr lang="en-US" sz="3200"/>
            </a:br>
            <a:r>
              <a:rPr lang="en-US" sz="3200"/>
              <a:t>Communication (continued)</a:t>
            </a:r>
          </a:p>
        </p:txBody>
      </p:sp>
      <p:sp>
        <p:nvSpPr>
          <p:cNvPr id="24581" name="Rectangle 3"/>
          <p:cNvSpPr>
            <a:spLocks noGrp="1" noChangeArrowheads="1"/>
          </p:cNvSpPr>
          <p:nvPr>
            <p:ph type="body" idx="1"/>
          </p:nvPr>
        </p:nvSpPr>
        <p:spPr>
          <a:xfrm>
            <a:off x="838200" y="2362200"/>
            <a:ext cx="7693025" cy="3962400"/>
          </a:xfrm>
        </p:spPr>
        <p:txBody>
          <a:bodyPr/>
          <a:lstStyle/>
          <a:p>
            <a:r>
              <a:rPr lang="en-US" smtClean="0"/>
              <a:t>Other advantages include:</a:t>
            </a:r>
          </a:p>
          <a:p>
            <a:pPr lvl="1"/>
            <a:r>
              <a:rPr lang="en-US" smtClean="0"/>
              <a:t>Speed is almost instantaneous</a:t>
            </a:r>
          </a:p>
          <a:p>
            <a:pPr lvl="1"/>
            <a:r>
              <a:rPr lang="en-US" smtClean="0"/>
              <a:t>Cost is minimal or even free</a:t>
            </a:r>
          </a:p>
          <a:p>
            <a:pPr lvl="1"/>
            <a:r>
              <a:rPr lang="en-US" smtClean="0"/>
              <a:t>Access is available from various devices</a:t>
            </a:r>
          </a:p>
          <a:p>
            <a:pPr lvl="1"/>
            <a:r>
              <a:rPr lang="en-US" smtClean="0"/>
              <a:t>Forwarding and routing of messages can be accomplished in an instant</a:t>
            </a:r>
          </a:p>
          <a:p>
            <a:pPr eaLnBrk="1" hangingPunct="1"/>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3"/>
          <p:cNvSpPr>
            <a:spLocks noGrp="1" noChangeArrowheads="1"/>
          </p:cNvSpPr>
          <p:nvPr>
            <p:ph type="sldNum" sz="quarter" idx="10"/>
          </p:nvPr>
        </p:nvSpPr>
        <p:spPr>
          <a:noFill/>
        </p:spPr>
        <p:txBody>
          <a:bodyPr/>
          <a:lstStyle/>
          <a:p>
            <a:fld id="{65F6117E-B43E-4AFE-9AF2-0591929360CA}" type="slidenum">
              <a:rPr lang="en-US" smtClean="0">
                <a:ea typeface="ＭＳ Ｐゴシック" charset="-128"/>
                <a:cs typeface="ＭＳ Ｐゴシック" charset="-128"/>
              </a:rPr>
              <a:pPr/>
              <a:t>8</a:t>
            </a:fld>
            <a:endParaRPr lang="en-US" smtClean="0">
              <a:ea typeface="ＭＳ Ｐゴシック" charset="-128"/>
              <a:cs typeface="ＭＳ Ｐゴシック" charset="-128"/>
            </a:endParaRPr>
          </a:p>
        </p:txBody>
      </p:sp>
      <p:sp>
        <p:nvSpPr>
          <p:cNvPr id="256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92D2615-7267-4CCA-85FB-8223AC98F8AF}" type="slidenum">
              <a:rPr lang="en-US" sz="2600" b="1">
                <a:solidFill>
                  <a:schemeClr val="bg1"/>
                </a:solidFill>
              </a:rPr>
              <a:pPr/>
              <a:t>8</a:t>
            </a:fld>
            <a:endParaRPr lang="en-US" sz="2600" b="1">
              <a:solidFill>
                <a:schemeClr val="bg1"/>
              </a:solidFill>
            </a:endParaRPr>
          </a:p>
        </p:txBody>
      </p:sp>
      <p:sp>
        <p:nvSpPr>
          <p:cNvPr id="256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A2DF80B-47A8-40EF-837F-F1E30D913DDF}" type="slidenum">
              <a:rPr lang="en-US" sz="2600" b="1">
                <a:solidFill>
                  <a:schemeClr val="bg1"/>
                </a:solidFill>
              </a:rPr>
              <a:pPr/>
              <a:t>8</a:t>
            </a:fld>
            <a:endParaRPr lang="en-US" sz="2600" b="1">
              <a:solidFill>
                <a:schemeClr val="bg1"/>
              </a:solidFill>
            </a:endParaRPr>
          </a:p>
        </p:txBody>
      </p:sp>
      <p:sp>
        <p:nvSpPr>
          <p:cNvPr id="25604" name="AutoShape 2"/>
          <p:cNvSpPr>
            <a:spLocks noGrp="1" noChangeArrowheads="1"/>
          </p:cNvSpPr>
          <p:nvPr>
            <p:ph type="title"/>
          </p:nvPr>
        </p:nvSpPr>
        <p:spPr>
          <a:xfrm>
            <a:off x="762000" y="762000"/>
            <a:ext cx="8153400" cy="1143000"/>
          </a:xfrm>
        </p:spPr>
        <p:txBody>
          <a:bodyPr/>
          <a:lstStyle/>
          <a:p>
            <a:pPr eaLnBrk="1" hangingPunct="1"/>
            <a:r>
              <a:rPr lang="en-US"/>
              <a:t>Solving Electronic Communication Problems</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b="1" dirty="0" smtClean="0">
                <a:ea typeface="+mn-ea"/>
                <a:cs typeface="+mn-cs"/>
              </a:rPr>
              <a:t>Lost Internet Connection:</a:t>
            </a:r>
          </a:p>
          <a:p>
            <a:pPr>
              <a:buFont typeface="Wingdings" pitchFamily="2" charset="2"/>
              <a:buChar char="l"/>
              <a:defRPr/>
            </a:pPr>
            <a:r>
              <a:rPr lang="en-US" dirty="0" smtClean="0">
                <a:ea typeface="+mn-ea"/>
                <a:cs typeface="+mn-cs"/>
              </a:rPr>
              <a:t>You may </a:t>
            </a:r>
            <a:r>
              <a:rPr lang="en-US" dirty="0">
                <a:ea typeface="+mn-ea"/>
                <a:cs typeface="+mn-cs"/>
              </a:rPr>
              <a:t>be able to repair the problem with the Internet Connections troubleshooter.</a:t>
            </a:r>
            <a:endParaRPr lang="en-US" dirty="0" smtClean="0">
              <a:ea typeface="+mn-ea"/>
              <a:cs typeface="+mn-cs"/>
            </a:endParaRPr>
          </a:p>
          <a:p>
            <a:pPr marL="0" indent="0" eaLnBrk="1" hangingPunct="1">
              <a:buFont typeface="Wingdings" pitchFamily="2" charset="2"/>
              <a:buNone/>
              <a:defRPr/>
            </a:pPr>
            <a:endParaRPr lang="en-US" dirty="0" smtClean="0">
              <a:ea typeface="+mn-ea"/>
              <a:cs typeface="+mn-cs"/>
            </a:endParaRPr>
          </a:p>
          <a:p>
            <a:pPr eaLnBrk="1" hangingPunct="1">
              <a:buFont typeface="Wingdings" pitchFamily="2" charset="2"/>
              <a:buChar char="l"/>
              <a:defRPr/>
            </a:pPr>
            <a:endParaRPr lang="en-US" dirty="0" smtClean="0">
              <a:ea typeface="+mn-ea"/>
              <a:cs typeface="+mn-cs"/>
            </a:endParaRPr>
          </a:p>
        </p:txBody>
      </p:sp>
      <p:pic>
        <p:nvPicPr>
          <p:cNvPr id="25606" name="Picture 1"/>
          <p:cNvPicPr>
            <a:picLocks noChangeAspect="1"/>
          </p:cNvPicPr>
          <p:nvPr/>
        </p:nvPicPr>
        <p:blipFill>
          <a:blip r:embed="rId2" cstate="print"/>
          <a:srcRect/>
          <a:stretch>
            <a:fillRect/>
          </a:stretch>
        </p:blipFill>
        <p:spPr bwMode="auto">
          <a:xfrm>
            <a:off x="1752600" y="3810000"/>
            <a:ext cx="5257800" cy="24685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DB37BB25-B989-46B7-A0BE-009579E34041}" type="slidenum">
              <a:rPr lang="en-US" smtClean="0">
                <a:ea typeface="ＭＳ Ｐゴシック" charset="-128"/>
                <a:cs typeface="ＭＳ Ｐゴシック" charset="-128"/>
              </a:rPr>
              <a:pPr/>
              <a:t>9</a:t>
            </a:fld>
            <a:endParaRPr lang="en-US" smtClean="0">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2D2B097-4FB3-4550-BF66-1B218E23773A}" type="slidenum">
              <a:rPr lang="en-US" sz="2600" b="1">
                <a:solidFill>
                  <a:schemeClr val="bg1"/>
                </a:solidFill>
              </a:rPr>
              <a:pPr/>
              <a:t>9</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507A262-9F20-43C5-B3C7-C309652CF6EF}" type="slidenum">
              <a:rPr lang="en-US" sz="2600" b="1">
                <a:solidFill>
                  <a:schemeClr val="bg1"/>
                </a:solidFill>
              </a:rPr>
              <a:pPr/>
              <a:t>9</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a:t>Solving Electronic Communication Problems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lnSpc>
                <a:spcPct val="90000"/>
              </a:lnSpc>
            </a:pPr>
            <a:r>
              <a:rPr lang="en-US" sz="2400" b="1" smtClean="0"/>
              <a:t>E-Mail Software Problems:</a:t>
            </a:r>
          </a:p>
          <a:p>
            <a:pPr eaLnBrk="1" hangingPunct="1">
              <a:lnSpc>
                <a:spcPct val="90000"/>
              </a:lnSpc>
            </a:pPr>
            <a:r>
              <a:rPr lang="en-US" sz="2400" smtClean="0"/>
              <a:t>Your service provider’s connection could be down.</a:t>
            </a:r>
          </a:p>
          <a:p>
            <a:pPr eaLnBrk="1" hangingPunct="1">
              <a:lnSpc>
                <a:spcPct val="90000"/>
              </a:lnSpc>
            </a:pPr>
            <a:r>
              <a:rPr lang="en-US" sz="2400" smtClean="0"/>
              <a:t>Often, waiting a few minutes and then trying to send or receive messages results in success. </a:t>
            </a:r>
          </a:p>
          <a:p>
            <a:pPr>
              <a:lnSpc>
                <a:spcPct val="90000"/>
              </a:lnSpc>
            </a:pPr>
            <a:r>
              <a:rPr lang="en-US" sz="2400" b="1" smtClean="0"/>
              <a:t>Problems with Downloading and Viewing E-Mail Attachments:</a:t>
            </a:r>
          </a:p>
          <a:p>
            <a:pPr lvl="1" eaLnBrk="1" hangingPunct="1">
              <a:lnSpc>
                <a:spcPct val="90000"/>
              </a:lnSpc>
            </a:pPr>
            <a:r>
              <a:rPr lang="en-US" sz="2000" smtClean="0"/>
              <a:t>Attachment is too big or too many attachments</a:t>
            </a:r>
          </a:p>
          <a:p>
            <a:pPr lvl="1" eaLnBrk="1" hangingPunct="1">
              <a:lnSpc>
                <a:spcPct val="90000"/>
              </a:lnSpc>
            </a:pPr>
            <a:r>
              <a:rPr lang="en-US" sz="2000" smtClean="0"/>
              <a:t>Antivirus software or e-mail program is blocking</a:t>
            </a:r>
          </a:p>
          <a:p>
            <a:pPr lvl="1" eaLnBrk="1" hangingPunct="1">
              <a:lnSpc>
                <a:spcPct val="90000"/>
              </a:lnSpc>
            </a:pPr>
            <a:r>
              <a:rPr lang="en-US" sz="2000" smtClean="0"/>
              <a:t>Sender or type of e-mail is being blocked</a:t>
            </a:r>
          </a:p>
          <a:p>
            <a:pPr eaLnBrk="1" hangingPunct="1">
              <a:lnSpc>
                <a:spcPct val="90000"/>
              </a:lnSpc>
              <a:buFont typeface="Wingdings" charset="2"/>
              <a:buNone/>
            </a:pPr>
            <a:endParaRPr lang="en-US" sz="2400" smtClean="0"/>
          </a:p>
          <a:p>
            <a:pPr eaLnBrk="1" hangingPunct="1">
              <a:lnSpc>
                <a:spcPct val="90000"/>
              </a:lnSpc>
            </a:pPr>
            <a:endParaRPr lang="en-US"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9380</TotalTime>
  <Words>1401</Words>
  <Application>Microsoft Office PowerPoint</Application>
  <PresentationFormat>On-screen Show (4:3)</PresentationFormat>
  <Paragraphs>226</Paragraphs>
  <Slides>25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ＭＳ Ｐゴシック</vt:lpstr>
      <vt:lpstr>Arial</vt:lpstr>
      <vt:lpstr>Times New Roman</vt:lpstr>
      <vt:lpstr>Wingdings</vt:lpstr>
      <vt:lpstr>Capsules</vt:lpstr>
      <vt:lpstr>Lesson 27 Communications and Collaboration</vt:lpstr>
      <vt:lpstr>Objectives</vt:lpstr>
      <vt:lpstr>Vocabulary</vt:lpstr>
      <vt:lpstr>Exploring Communication Methods</vt:lpstr>
      <vt:lpstr>Exploring Communication Methods (continued)</vt:lpstr>
      <vt:lpstr>Identifying the Advantages of Electronic Communication</vt:lpstr>
      <vt:lpstr>Identifying the Advantages of Electronic Communication (continued)</vt:lpstr>
      <vt:lpstr>Solving Electronic Communication Problems</vt:lpstr>
      <vt:lpstr>Solving Electronic Communication Problems (continued)</vt:lpstr>
      <vt:lpstr>Solving Electronic Communication Problems (continued)</vt:lpstr>
      <vt:lpstr>Solving Electronic Communication Problems (continued)</vt:lpstr>
      <vt:lpstr>Solving Electronic Communication Problems (continued)</vt:lpstr>
      <vt:lpstr>Solving Electronic Communication Problems (continued)</vt:lpstr>
      <vt:lpstr>Solving Electronic Communication Problems (continued)</vt:lpstr>
      <vt:lpstr>Protecting Against Viruses and Other Security Risks</vt:lpstr>
      <vt:lpstr>Protecting Against Viruses and Other Security Risks (continued)</vt:lpstr>
      <vt:lpstr>Engaging in Professional and Effective Communications</vt:lpstr>
      <vt:lpstr>Using Other E-Mail Options</vt:lpstr>
      <vt:lpstr>Using Other E-Mail Options</vt:lpstr>
      <vt:lpstr>Using Other E-Mail Options (continued)</vt:lpstr>
      <vt:lpstr>Following Guidelines for Electronic Communication</vt:lpstr>
      <vt:lpstr>Summary</vt:lpstr>
      <vt:lpstr>Summary (continued)</vt:lpstr>
      <vt:lpstr>Summary (continued)</vt:lpstr>
      <vt:lpstr>Summary (continued)</vt:lpstr>
    </vt:vector>
  </TitlesOfParts>
  <Company>Course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Joel Landy</cp:lastModifiedBy>
  <cp:revision>252</cp:revision>
  <dcterms:created xsi:type="dcterms:W3CDTF">2001-06-11T01:47:29Z</dcterms:created>
  <dcterms:modified xsi:type="dcterms:W3CDTF">2018-11-21T18:42:41Z</dcterms:modified>
</cp:coreProperties>
</file>